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8" r:id="rId4"/>
    <p:sldId id="258" r:id="rId5"/>
    <p:sldId id="259" r:id="rId6"/>
    <p:sldId id="270" r:id="rId7"/>
    <p:sldId id="269" r:id="rId8"/>
    <p:sldId id="262" r:id="rId9"/>
    <p:sldId id="261" r:id="rId10"/>
    <p:sldId id="271" r:id="rId11"/>
    <p:sldId id="263" r:id="rId12"/>
    <p:sldId id="264" r:id="rId13"/>
    <p:sldId id="273" r:id="rId14"/>
    <p:sldId id="265" r:id="rId15"/>
    <p:sldId id="272" r:id="rId16"/>
    <p:sldId id="266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9" roundtripDataSignature="AMtx7miDwEWFQodV8m31nMiUvJsoQ0yY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176" autoAdjust="0"/>
  </p:normalViewPr>
  <p:slideViewPr>
    <p:cSldViewPr snapToGrid="0">
      <p:cViewPr varScale="1">
        <p:scale>
          <a:sx n="92" d="100"/>
          <a:sy n="92" d="100"/>
        </p:scale>
        <p:origin x="12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?</a:t>
            </a:r>
            <a:r>
              <a:rPr lang="en-US" altLang="ko-KR" baseline="0" dirty="0"/>
              <a:t> 5</a:t>
            </a:r>
            <a:r>
              <a:rPr lang="ko-KR" altLang="en-US" baseline="0" dirty="0"/>
              <a:t>조 </a:t>
            </a:r>
            <a:r>
              <a:rPr lang="ko-KR" altLang="en-US" dirty="0"/>
              <a:t>약하지 </a:t>
            </a:r>
            <a:r>
              <a:rPr lang="ko-KR" altLang="en-US" dirty="0" err="1"/>
              <a:t>않아요팀의</a:t>
            </a:r>
            <a:r>
              <a:rPr lang="ko-KR" altLang="en-US" baseline="0" dirty="0"/>
              <a:t> 발표를 맡은 </a:t>
            </a:r>
            <a:r>
              <a:rPr lang="ko-KR" altLang="en-US" baseline="0" dirty="0" err="1"/>
              <a:t>오석빈입니다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저희 조의 서비스 이름은 약도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서비스의 부제는 슬기로운 약국생활이나 우선적으로</a:t>
            </a:r>
            <a:endParaRPr lang="en-US" altLang="ko-KR" dirty="0"/>
          </a:p>
          <a:p>
            <a:r>
              <a:rPr lang="ko-KR" altLang="en-US" dirty="0" err="1"/>
              <a:t>발표중에는</a:t>
            </a:r>
            <a:r>
              <a:rPr lang="ko-KR" altLang="en-US" dirty="0"/>
              <a:t> 약도라는 서비스로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조의 이름은 </a:t>
            </a:r>
            <a:r>
              <a:rPr lang="en-US" altLang="ko-KR" dirty="0"/>
              <a:t>(</a:t>
            </a:r>
            <a:r>
              <a:rPr lang="ko-KR" altLang="en-US" dirty="0"/>
              <a:t>이름 하나씩 읽고 </a:t>
            </a:r>
            <a:r>
              <a:rPr lang="en-US" altLang="ko-KR" dirty="0"/>
              <a:t>or </a:t>
            </a:r>
            <a:r>
              <a:rPr lang="ko-KR" altLang="en-US" dirty="0"/>
              <a:t>이렇게</a:t>
            </a:r>
            <a:r>
              <a:rPr lang="en-US" altLang="ko-KR" dirty="0"/>
              <a:t>) 5</a:t>
            </a:r>
            <a:r>
              <a:rPr lang="ko-KR" altLang="en-US" dirty="0"/>
              <a:t>명으로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8675e94d4_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88675e94d4_6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7F7F7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7F7F7F"/>
                </a:solidFill>
              </a:rPr>
              <a:t>저희 서비스와 기존의 휴일약국 지킴이 서비스의 속도를 비교한 것입니다</a:t>
            </a:r>
            <a:r>
              <a:rPr lang="en-US" altLang="ko-KR" sz="1800" b="1" dirty="0">
                <a:solidFill>
                  <a:srgbClr val="7F7F7F"/>
                </a:solidFill>
              </a:rPr>
              <a:t>. </a:t>
            </a:r>
            <a:r>
              <a:rPr lang="ko-KR" altLang="en-US" sz="1800" b="1" dirty="0">
                <a:solidFill>
                  <a:srgbClr val="7F7F7F"/>
                </a:solidFill>
              </a:rPr>
              <a:t>동일한 약국을 검색을 검색하였을 때 약도는 바로 검색을 하여 정보를 확인까지 </a:t>
            </a:r>
            <a:r>
              <a:rPr lang="en-US" altLang="ko-KR" sz="1800" b="1" dirty="0">
                <a:solidFill>
                  <a:srgbClr val="7F7F7F"/>
                </a:solidFill>
              </a:rPr>
              <a:t>6</a:t>
            </a:r>
            <a:r>
              <a:rPr lang="ko-KR" altLang="en-US" sz="1800" b="1" dirty="0">
                <a:solidFill>
                  <a:srgbClr val="7F7F7F"/>
                </a:solidFill>
              </a:rPr>
              <a:t>초에 끝났지만 휴일약국지킴이는 직접 검색하는 창이 없어서 지역구를 통해 </a:t>
            </a:r>
            <a:r>
              <a:rPr lang="en-US" altLang="ko-KR" sz="1800" b="1" dirty="0">
                <a:solidFill>
                  <a:srgbClr val="7F7F7F"/>
                </a:solidFill>
              </a:rPr>
              <a:t>1</a:t>
            </a:r>
            <a:r>
              <a:rPr lang="ko-KR" altLang="en-US" sz="1800" b="1" dirty="0">
                <a:solidFill>
                  <a:srgbClr val="7F7F7F"/>
                </a:solidFill>
              </a:rPr>
              <a:t>차 검색 후 </a:t>
            </a:r>
            <a:r>
              <a:rPr lang="en-US" altLang="ko-KR" sz="1800" b="1" dirty="0">
                <a:solidFill>
                  <a:srgbClr val="7F7F7F"/>
                </a:solidFill>
              </a:rPr>
              <a:t>2</a:t>
            </a:r>
            <a:r>
              <a:rPr lang="ko-KR" altLang="en-US" sz="1800" b="1" dirty="0">
                <a:solidFill>
                  <a:srgbClr val="7F7F7F"/>
                </a:solidFill>
              </a:rPr>
              <a:t>차검색을 해야 원하는 약국을 찾을 수 있었고 저희보다 약 </a:t>
            </a:r>
            <a:r>
              <a:rPr lang="en-US" altLang="ko-KR" sz="1800" b="1" dirty="0">
                <a:solidFill>
                  <a:srgbClr val="7F7F7F"/>
                </a:solidFill>
              </a:rPr>
              <a:t>5~6</a:t>
            </a:r>
            <a:r>
              <a:rPr lang="ko-KR" altLang="en-US" sz="1800" b="1" dirty="0">
                <a:solidFill>
                  <a:srgbClr val="7F7F7F"/>
                </a:solidFill>
              </a:rPr>
              <a:t>배 시간이 더 걸렸습니다</a:t>
            </a:r>
            <a:r>
              <a:rPr lang="en-US" altLang="ko-KR" sz="1800" b="1" dirty="0">
                <a:solidFill>
                  <a:srgbClr val="7F7F7F"/>
                </a:solidFill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(설명 끝)</a:t>
            </a:r>
            <a:endParaRPr dirty="0"/>
          </a:p>
        </p:txBody>
      </p:sp>
      <p:sp>
        <p:nvSpPr>
          <p:cNvPr id="272" name="Google Shape;272;g88675e94d4_6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919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sz="1800" dirty="0" err="1">
                <a:latin typeface="Arial"/>
                <a:ea typeface="Arial"/>
                <a:cs typeface="Arial"/>
                <a:sym typeface="Arial"/>
              </a:rPr>
              <a:t>권순국</a:t>
            </a: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800" dirty="0">
                <a:latin typeface="Arial"/>
                <a:ea typeface="Arial"/>
                <a:cs typeface="Arial"/>
                <a:sym typeface="Arial"/>
              </a:rPr>
              <a:t>다음은 상세페이지 입니다</a:t>
            </a:r>
            <a:r>
              <a:rPr lang="en-US" altLang="ko-KR" sz="18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상세 페이지에서는 자세한 영업 시간, 전화번호, 기타 특이사항 등을 확인할 수 있습니다.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상세 </a:t>
            </a:r>
            <a:r>
              <a:rPr lang="ko-KR" sz="1800" dirty="0" err="1">
                <a:latin typeface="Arial"/>
                <a:ea typeface="Arial"/>
                <a:cs typeface="Arial"/>
                <a:sym typeface="Arial"/>
              </a:rPr>
              <a:t>정보탭에서는</a:t>
            </a: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 전화로 바로 연결 가능하고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지도 탭에서는 외부 </a:t>
            </a:r>
            <a:r>
              <a:rPr lang="ko-KR" sz="1800" dirty="0" err="1">
                <a:latin typeface="Arial"/>
                <a:ea typeface="Arial"/>
                <a:cs typeface="Arial"/>
                <a:sym typeface="Arial"/>
              </a:rPr>
              <a:t>길찾기</a:t>
            </a: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dirty="0" err="1">
                <a:latin typeface="Arial"/>
                <a:ea typeface="Arial"/>
                <a:cs typeface="Arial"/>
                <a:sym typeface="Arial"/>
              </a:rPr>
              <a:t>api가</a:t>
            </a: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dirty="0">
                <a:latin typeface="Arial"/>
                <a:ea typeface="Arial"/>
                <a:cs typeface="Arial"/>
                <a:sym typeface="Arial"/>
              </a:rPr>
              <a:t>연결되어 있어서 약국까지 </a:t>
            </a:r>
            <a:r>
              <a:rPr lang="ko-KR" altLang="en-US" sz="1800" dirty="0" err="1">
                <a:latin typeface="Arial"/>
                <a:ea typeface="Arial"/>
                <a:cs typeface="Arial"/>
                <a:sym typeface="Arial"/>
              </a:rPr>
              <a:t>길찾기가</a:t>
            </a:r>
            <a:r>
              <a:rPr lang="ko-KR" altLang="en-US" sz="1800" dirty="0">
                <a:latin typeface="Arial"/>
                <a:ea typeface="Arial"/>
                <a:cs typeface="Arial"/>
                <a:sym typeface="Arial"/>
              </a:rPr>
              <a:t> 가능합니다</a:t>
            </a:r>
            <a:r>
              <a:rPr lang="en-US" altLang="ko-KR" sz="18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다음으로 리뷰 탭에서는 </a:t>
            </a:r>
            <a:r>
              <a:rPr lang="ko-KR" altLang="en-US" sz="1800" dirty="0">
                <a:latin typeface="Arial"/>
                <a:ea typeface="Arial"/>
                <a:cs typeface="Arial"/>
                <a:sym typeface="Arial"/>
              </a:rPr>
              <a:t>약국에 대한 리뷰를 보거나 </a:t>
            </a: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작성할 수 있</a:t>
            </a:r>
            <a:r>
              <a:rPr lang="ko-KR" altLang="en-US" sz="1800" dirty="0">
                <a:latin typeface="Arial"/>
                <a:ea typeface="Arial"/>
                <a:cs typeface="Arial"/>
                <a:sym typeface="Arial"/>
              </a:rPr>
              <a:t>습니다</a:t>
            </a:r>
            <a:r>
              <a:rPr lang="en-US" altLang="ko-KR" sz="1800" dirty="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800" dirty="0">
                <a:latin typeface="Arial"/>
                <a:ea typeface="Arial"/>
                <a:cs typeface="Arial"/>
                <a:sym typeface="Arial"/>
              </a:rPr>
              <a:t>별도의 로그인 없이</a:t>
            </a:r>
            <a:r>
              <a:rPr lang="en-US" altLang="ko-KR" sz="1800" dirty="0">
                <a:latin typeface="Arial"/>
                <a:ea typeface="Arial"/>
                <a:cs typeface="Arial"/>
                <a:sym typeface="Arial"/>
              </a:rPr>
              <a:t> IP </a:t>
            </a:r>
            <a:r>
              <a:rPr lang="ko-KR" altLang="en-US" sz="1800" dirty="0">
                <a:latin typeface="Arial"/>
                <a:ea typeface="Arial"/>
                <a:cs typeface="Arial"/>
                <a:sym typeface="Arial"/>
              </a:rPr>
              <a:t>기반으로 글을 등록하며 비밀번호를 통해 리뷰 수정 및 삭제가 가능합니다</a:t>
            </a:r>
            <a:r>
              <a:rPr lang="en-US" altLang="ko-KR" sz="18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(설명 끝)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sz="1800" dirty="0" err="1">
                <a:latin typeface="Arial"/>
                <a:ea typeface="Arial"/>
                <a:cs typeface="Arial"/>
                <a:sym typeface="Arial"/>
              </a:rPr>
              <a:t>권순국</a:t>
            </a: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마지막으로 </a:t>
            </a:r>
            <a:r>
              <a:rPr lang="ko-KR" altLang="en-US" sz="1800" dirty="0">
                <a:latin typeface="Arial"/>
                <a:ea typeface="Arial"/>
                <a:cs typeface="Arial"/>
                <a:sym typeface="Arial"/>
              </a:rPr>
              <a:t>나만의 약국 기능입니다</a:t>
            </a:r>
            <a:r>
              <a:rPr lang="en-US" altLang="ko-KR" sz="18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Arial"/>
                <a:ea typeface="Arial"/>
                <a:cs typeface="Arial"/>
                <a:sym typeface="Arial"/>
              </a:rPr>
              <a:t>나만의 약국은 안드로이드 어플리케이션으로 제공됩니다</a:t>
            </a:r>
            <a:r>
              <a:rPr lang="en-US" altLang="ko-KR" sz="1800" dirty="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800" dirty="0">
                <a:latin typeface="Arial"/>
                <a:ea typeface="Arial"/>
                <a:cs typeface="Arial"/>
                <a:sym typeface="Arial"/>
              </a:rPr>
              <a:t>그래서 별도의 </a:t>
            </a: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로그인이 필요없</a:t>
            </a:r>
            <a:r>
              <a:rPr lang="ko-KR" altLang="en-US" sz="1800" dirty="0">
                <a:latin typeface="Arial"/>
                <a:ea typeface="Arial"/>
                <a:cs typeface="Arial"/>
                <a:sym typeface="Arial"/>
              </a:rPr>
              <a:t>이 이용이 가능합니다</a:t>
            </a:r>
            <a:r>
              <a:rPr lang="en-US" altLang="ko-KR" sz="1800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ko-KR"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Arial"/>
                <a:ea typeface="Arial"/>
                <a:cs typeface="Arial"/>
                <a:sym typeface="Arial"/>
              </a:rPr>
              <a:t>어플리케이션 지도 좌측 상단 버튼을 누르면 나만의 약국이 나타납니다</a:t>
            </a:r>
            <a:r>
              <a:rPr lang="en-US" altLang="ko-KR" sz="18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Arial"/>
                <a:ea typeface="Arial"/>
                <a:cs typeface="Arial"/>
                <a:sym typeface="Arial"/>
              </a:rPr>
              <a:t>나의 </a:t>
            </a: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약을 등록하고 관리하는 기능과 로그 기능이 제공됩니다.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(설명 끝)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8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800" dirty="0" err="1">
                <a:latin typeface="Arial"/>
                <a:ea typeface="Arial"/>
                <a:cs typeface="Arial"/>
                <a:sym typeface="Arial"/>
              </a:rPr>
              <a:t>권순국</a:t>
            </a:r>
            <a:r>
              <a:rPr lang="en-US" altLang="ko-KR" sz="180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ko-KR" alt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800" dirty="0">
                <a:latin typeface="Arial"/>
                <a:ea typeface="Arial"/>
                <a:cs typeface="Arial"/>
                <a:sym typeface="Arial"/>
              </a:rPr>
              <a:t>차후 기능 추가요소로서 다음과 같습니다</a:t>
            </a:r>
            <a:r>
              <a:rPr lang="en-US" altLang="ko-KR" sz="18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</a:t>
            </a:r>
            <a:r>
              <a:rPr lang="ko-KR" altLang="en-US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스마트폰 카메라를 사용한 바코드 읽기로 약 자동 등록 </a:t>
            </a:r>
          </a:p>
          <a:p>
            <a:pPr lvl="0">
              <a:lnSpc>
                <a:spcPct val="150000"/>
              </a:lnSpc>
            </a:pPr>
            <a:r>
              <a:rPr lang="en-US" altLang="ko-KR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</a:t>
            </a:r>
            <a:r>
              <a:rPr lang="ko-KR" altLang="en-US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유통기한 표시</a:t>
            </a:r>
          </a:p>
          <a:p>
            <a:pPr lvl="0">
              <a:lnSpc>
                <a:spcPct val="150000"/>
              </a:lnSpc>
            </a:pPr>
            <a:r>
              <a:rPr lang="en-US" altLang="ko-KR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</a:t>
            </a:r>
            <a:r>
              <a:rPr lang="ko-KR" altLang="en-US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약 복용시간 알림 기능 </a:t>
            </a:r>
          </a:p>
          <a:p>
            <a:pPr lvl="0">
              <a:lnSpc>
                <a:spcPct val="150000"/>
              </a:lnSpc>
            </a:pPr>
            <a:r>
              <a:rPr lang="en-US" altLang="ko-KR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</a:t>
            </a:r>
            <a:r>
              <a:rPr lang="ko-KR" altLang="en-US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약의 오남용을 할 시 경고 기능</a:t>
            </a:r>
          </a:p>
          <a:p>
            <a:pPr lvl="0">
              <a:lnSpc>
                <a:spcPct val="150000"/>
              </a:lnSpc>
            </a:pPr>
            <a:r>
              <a:rPr lang="en-US" altLang="ko-KR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5. IOS </a:t>
            </a:r>
            <a:r>
              <a:rPr lang="ko-KR" altLang="en-US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출시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Arial"/>
                <a:ea typeface="Arial"/>
                <a:cs typeface="Arial"/>
                <a:sym typeface="Arial"/>
              </a:rPr>
              <a:t>(설명 끝)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6679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(</a:t>
            </a:r>
            <a:r>
              <a:rPr lang="ko-KR" dirty="0" err="1"/>
              <a:t>권순국</a:t>
            </a:r>
            <a:r>
              <a:rPr 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기술 스택의 경우 </a:t>
            </a:r>
            <a:r>
              <a:rPr lang="ko-KR" altLang="en-US" dirty="0"/>
              <a:t>프론트는 뷰</a:t>
            </a:r>
            <a:r>
              <a:rPr lang="en-US" altLang="ko-KR" dirty="0"/>
              <a:t>, </a:t>
            </a:r>
            <a:r>
              <a:rPr lang="ko-KR" altLang="en-US" dirty="0" err="1"/>
              <a:t>백엔드는</a:t>
            </a:r>
            <a:r>
              <a:rPr lang="ko-KR" altLang="en-US" dirty="0"/>
              <a:t> 자바와 스프링 부트를 사용하였으며 </a:t>
            </a:r>
            <a:r>
              <a:rPr lang="en-US" altLang="ko-KR" dirty="0"/>
              <a:t>DB</a:t>
            </a:r>
            <a:r>
              <a:rPr lang="ko-KR" altLang="en-US" dirty="0"/>
              <a:t>는 </a:t>
            </a:r>
            <a:r>
              <a:rPr lang="en-US" altLang="ko-KR" dirty="0" err="1"/>
              <a:t>Mysql</a:t>
            </a:r>
            <a:r>
              <a:rPr lang="ko-KR" altLang="en-US" dirty="0"/>
              <a:t>과 </a:t>
            </a:r>
            <a:r>
              <a:rPr lang="en-US" altLang="ko-KR" dirty="0" err="1"/>
              <a:t>SQLIte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배포는 </a:t>
            </a:r>
            <a:r>
              <a:rPr lang="en-US" altLang="ko-KR" dirty="0"/>
              <a:t>Nginx </a:t>
            </a:r>
            <a:r>
              <a:rPr lang="ko-KR" altLang="en-US" dirty="0"/>
              <a:t>서버는 </a:t>
            </a:r>
            <a:r>
              <a:rPr lang="en-US" altLang="ko-KR" dirty="0"/>
              <a:t>AWS</a:t>
            </a:r>
            <a:r>
              <a:rPr lang="ko-KR" altLang="en-US" dirty="0"/>
              <a:t>를 사용하고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외 </a:t>
            </a:r>
            <a:r>
              <a:rPr lang="ko-KR" dirty="0"/>
              <a:t>안드로이드</a:t>
            </a:r>
            <a:r>
              <a:rPr lang="ko-KR" altLang="en-US" dirty="0"/>
              <a:t>를 사용하여 안드로이드 어플리케이션을 제공하였습니다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협업</a:t>
            </a:r>
            <a:r>
              <a:rPr lang="en-US" altLang="ko-KR" dirty="0"/>
              <a:t>.</a:t>
            </a:r>
            <a:r>
              <a:rPr lang="ko-KR" altLang="en-US" dirty="0"/>
              <a:t>코드</a:t>
            </a:r>
            <a:r>
              <a:rPr lang="en-US" altLang="ko-KR" dirty="0"/>
              <a:t>.</a:t>
            </a:r>
            <a:r>
              <a:rPr lang="ko-KR" altLang="en-US" dirty="0"/>
              <a:t>배포 관리로 </a:t>
            </a:r>
            <a:r>
              <a:rPr lang="ko-KR" altLang="en-US" dirty="0" err="1"/>
              <a:t>깃랩</a:t>
            </a:r>
            <a:r>
              <a:rPr lang="en-US" altLang="ko-KR" dirty="0"/>
              <a:t>, </a:t>
            </a:r>
            <a:r>
              <a:rPr lang="ko-KR" altLang="en-US" dirty="0"/>
              <a:t>지라</a:t>
            </a:r>
            <a:r>
              <a:rPr lang="en-US" altLang="ko-KR" dirty="0"/>
              <a:t>, </a:t>
            </a:r>
            <a:r>
              <a:rPr lang="ko-KR" altLang="en-US" dirty="0" err="1"/>
              <a:t>젠킨스를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21" name="Google Shape;32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</a:t>
            </a:r>
            <a:r>
              <a:rPr lang="ko-KR" altLang="en-US" dirty="0" err="1"/>
              <a:t>팀원소개입니다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이은택</a:t>
            </a:r>
            <a:r>
              <a:rPr lang="ko-KR" altLang="en-US" dirty="0"/>
              <a:t> 팀장은 프로젝트를 총괄하였으며 안드로이드 </a:t>
            </a:r>
            <a:r>
              <a:rPr lang="ko-KR" altLang="en-US" dirty="0" err="1"/>
              <a:t>개발였고</a:t>
            </a:r>
            <a:r>
              <a:rPr lang="ko-KR" altLang="en-US" dirty="0"/>
              <a:t> 이정훈 팀원은 </a:t>
            </a:r>
            <a:r>
              <a:rPr lang="ko-KR" altLang="en-US" dirty="0" err="1"/>
              <a:t>백엔드와</a:t>
            </a:r>
            <a:r>
              <a:rPr lang="ko-KR" altLang="en-US" dirty="0"/>
              <a:t> </a:t>
            </a:r>
            <a:r>
              <a:rPr lang="en-US" altLang="ko-KR" dirty="0"/>
              <a:t>UCC</a:t>
            </a:r>
            <a:r>
              <a:rPr lang="ko-KR" altLang="en-US" dirty="0"/>
              <a:t>를 담당하였습니다</a:t>
            </a:r>
            <a:r>
              <a:rPr lang="en-US" altLang="ko-KR" dirty="0"/>
              <a:t>. </a:t>
            </a:r>
            <a:r>
              <a:rPr lang="ko-KR" altLang="en-US" dirty="0" err="1"/>
              <a:t>오석빈</a:t>
            </a:r>
            <a:r>
              <a:rPr lang="ko-KR" altLang="en-US" dirty="0"/>
              <a:t> 팀원은 </a:t>
            </a:r>
            <a:r>
              <a:rPr lang="ko-KR" altLang="en-US" dirty="0" err="1"/>
              <a:t>백엔드와</a:t>
            </a:r>
            <a:r>
              <a:rPr lang="ko-KR" altLang="en-US" dirty="0"/>
              <a:t> 서버 </a:t>
            </a:r>
            <a:r>
              <a:rPr lang="en-US" altLang="ko-KR" dirty="0"/>
              <a:t>AWS</a:t>
            </a:r>
            <a:r>
              <a:rPr lang="ko-KR" altLang="en-US" dirty="0"/>
              <a:t> 배포를 담당하였으며 </a:t>
            </a:r>
            <a:r>
              <a:rPr lang="ko-KR" altLang="en-US" dirty="0" err="1"/>
              <a:t>김지승</a:t>
            </a:r>
            <a:r>
              <a:rPr lang="ko-KR" altLang="en-US" dirty="0"/>
              <a:t> 팀원은 </a:t>
            </a:r>
            <a:r>
              <a:rPr lang="ko-KR" altLang="en-US" dirty="0" err="1"/>
              <a:t>프론트엔드와</a:t>
            </a:r>
            <a:r>
              <a:rPr lang="ko-KR" altLang="en-US" dirty="0"/>
              <a:t> 디자인을</a:t>
            </a:r>
            <a:r>
              <a:rPr lang="en-US" altLang="ko-KR" dirty="0"/>
              <a:t>, </a:t>
            </a:r>
            <a:r>
              <a:rPr lang="ko-KR" altLang="en-US" dirty="0" err="1"/>
              <a:t>권순국</a:t>
            </a:r>
            <a:r>
              <a:rPr lang="ko-KR" altLang="en-US" dirty="0"/>
              <a:t> 팀원은 프론트 개발자와 공공 </a:t>
            </a:r>
            <a:r>
              <a:rPr lang="en-US" altLang="ko-KR" dirty="0"/>
              <a:t>API</a:t>
            </a:r>
            <a:r>
              <a:rPr lang="ko-KR" altLang="en-US" dirty="0"/>
              <a:t>담당을 하였습니다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--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--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더 이상 질문 없으시면 발표 마치겠습니다.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이상 팀 약하지않아요 였습니다. 감사합니다.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(설명 끝)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(</a:t>
            </a:r>
            <a:r>
              <a:rPr lang="ko-KR" dirty="0" err="1"/>
              <a:t>QnA</a:t>
            </a:r>
            <a:r>
              <a:rPr lang="ko-KR" dirty="0"/>
              <a:t> 가 있다면)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dirty="0"/>
              <a:t>현재 데이터 수집이나 구현 가능 여부에 따라 고려중인 기능들입니다.</a:t>
            </a:r>
            <a:endParaRPr dirty="0"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•"/>
            </a:pPr>
            <a:r>
              <a:rPr lang="ko-KR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약국의 규모를 파악하여 지도에 표시하는 기능은 큰 약국을 찾는 사람들에게 유용한 기능</a:t>
            </a:r>
            <a:endParaRPr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•"/>
            </a:pPr>
            <a:r>
              <a:rPr lang="ko-KR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약의 상세정보 및 용법을 확인할 수 있는 기능 포장지 </a:t>
            </a:r>
            <a:r>
              <a:rPr lang="ko-KR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ko-KR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설명서를 보관하지 않는 사람들을 고려한 기능</a:t>
            </a:r>
            <a:endParaRPr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•"/>
            </a:pPr>
            <a:r>
              <a:rPr lang="ko-KR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비슷한 성분의 약 비교 (</a:t>
            </a:r>
            <a:r>
              <a:rPr lang="ko-KR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후시딘</a:t>
            </a:r>
            <a:r>
              <a:rPr lang="ko-KR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r>
              <a:rPr lang="ko-KR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마데카솔과</a:t>
            </a:r>
            <a:r>
              <a:rPr lang="ko-KR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같이 비슷한 약들의 성분, 가격들을 비교 – 알레르기를 일으킬 수 있는 사람들을 고려)</a:t>
            </a:r>
            <a:endParaRPr dirty="0"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•"/>
            </a:pPr>
            <a:r>
              <a:rPr lang="ko-KR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가까운 응급실을 확인할 수 있는 기능(데이터베이스가 사업자등록이 되어야 사용 가능?)</a:t>
            </a:r>
            <a:endParaRPr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1143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약국의 규모를 파악하여 지도에 표시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1143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약의 상세정보 및 용법을 확인할 수 있는 기능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1143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비슷한 성분의 약 비교(가격, 효능)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1143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가까운 응급실을 확인할 수 있는 기능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4744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혹시 </a:t>
            </a:r>
            <a:r>
              <a:rPr lang="ko-KR" dirty="0"/>
              <a:t>질문 </a:t>
            </a:r>
            <a:r>
              <a:rPr lang="ko-KR" dirty="0" err="1"/>
              <a:t>있으신분</a:t>
            </a:r>
            <a:r>
              <a:rPr lang="ko-KR" dirty="0"/>
              <a:t> </a:t>
            </a:r>
            <a:r>
              <a:rPr lang="ko-KR" dirty="0" err="1"/>
              <a:t>계신가요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더 이상 질문 없으시면 발표 마치겠습니다.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이상 팀 약하지않아요 였습니다. 감사합니다.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(설명 끝)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(</a:t>
            </a:r>
            <a:r>
              <a:rPr lang="ko-KR" dirty="0" err="1"/>
              <a:t>QnA</a:t>
            </a:r>
            <a:r>
              <a:rPr lang="ko-KR" dirty="0"/>
              <a:t> 가 있다면)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dirty="0"/>
              <a:t>현재 데이터 수집이나 구현 가능 여부에 따라 고려중인 기능들입니다.</a:t>
            </a:r>
            <a:endParaRPr dirty="0"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•"/>
            </a:pPr>
            <a:r>
              <a:rPr lang="ko-KR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약국의 규모를 파악하여 지도에 표시하는 기능은 큰 약국을 찾는 사람들에게 유용한 기능</a:t>
            </a:r>
            <a:endParaRPr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•"/>
            </a:pPr>
            <a:r>
              <a:rPr lang="ko-KR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약의 상세정보 및 용법을 확인할 수 있는 기능 포장지 </a:t>
            </a:r>
            <a:r>
              <a:rPr lang="ko-KR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ko-KR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설명서를 보관하지 않는 사람들을 고려한 기능</a:t>
            </a:r>
            <a:endParaRPr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•"/>
            </a:pPr>
            <a:r>
              <a:rPr lang="ko-KR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비슷한 성분의 약 비교 (</a:t>
            </a:r>
            <a:r>
              <a:rPr lang="ko-KR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후시딘</a:t>
            </a:r>
            <a:r>
              <a:rPr lang="ko-KR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r>
              <a:rPr lang="ko-KR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마데카솔과</a:t>
            </a:r>
            <a:r>
              <a:rPr lang="ko-KR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같이 비슷한 약들의 성분, 가격들을 비교 – 알레르기를 일으킬 수 있는 사람들을 고려)</a:t>
            </a:r>
            <a:endParaRPr dirty="0"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•"/>
            </a:pPr>
            <a:r>
              <a:rPr lang="ko-KR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가까운 응급실을 확인할 수 있는 기능(데이터베이스가 사업자등록이 되어야 사용 가능?)</a:t>
            </a:r>
            <a:endParaRPr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1143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약국의 규모를 파악하여 지도에 표시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1143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약의 상세정보 및 용법을 확인할 수 있는 기능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1143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비슷한 성분의 약 비교(가격, 효능)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1143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ko-KR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가까운 응급실을 확인할 수 있는 기능</a:t>
            </a: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/>
              <a:t>이번 발표의 구성입니다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9" name="Google Shape;2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1800" dirty="0"/>
              <a:t>발표에 앞서 영상을 하나 보고 가겠습니다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309" name="Google Shape;30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6235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방금 영상을 잘 보셨나요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저희 약도의 기획은 늦은 밤 갑자기 아팠던 </a:t>
            </a:r>
            <a:r>
              <a:rPr lang="ko-KR" dirty="0" err="1"/>
              <a:t>기억으로부터</a:t>
            </a:r>
            <a:r>
              <a:rPr lang="ko-KR" dirty="0"/>
              <a:t> 시작됐습니다.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응급실에 가기에는 애매하게 </a:t>
            </a:r>
            <a:r>
              <a:rPr lang="ko-KR" dirty="0" err="1"/>
              <a:t>아플때</a:t>
            </a:r>
            <a:r>
              <a:rPr lang="ko-KR" dirty="0"/>
              <a:t> 주변에 문을 연 약국을 확인하기 위해 지도 어플리케이션에서 하나 </a:t>
            </a:r>
            <a:r>
              <a:rPr lang="ko-KR" dirty="0" err="1"/>
              <a:t>하나</a:t>
            </a:r>
            <a:r>
              <a:rPr lang="ko-KR" dirty="0"/>
              <a:t> 주변 약국의 영업시간을 확인하는 불편함을 겪었습니다.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저희는 이런 사소한 불편함을 개선하고 이에 더해 약국에서 산 약의 정보 및 유통기한 등을 확인하여 관리할 수 있는 서비스를 기획하게 되었습니다.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(다음 페이지)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(QNA 가 있다면)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dirty="0"/>
              <a:t>이미 제공중인 기능이 아닌지? =&gt; 실제로 카카오 지도나 네이버 지도에서 검색을 해보면 사소하지만 여러가지 불편함을 느낄 수 있습니다, 기존 약국 찾기에서 아주 조금 더 불편함을 개선하는데 노력했습니다.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8675e94d4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88675e94d4_8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기존에 서비스들과 비교하여 왼쪽은 약국 검색 서비스</a:t>
            </a:r>
            <a:r>
              <a:rPr lang="en-US" altLang="ko-KR" dirty="0"/>
              <a:t>, </a:t>
            </a:r>
            <a:r>
              <a:rPr lang="ko-KR" altLang="en-US" dirty="0"/>
              <a:t>우측은 복용관리 어플리케이션입니다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약국검색 서비스에선 가장 유사한 사이트는 휴일약국 지킴이입니다</a:t>
            </a:r>
            <a:r>
              <a:rPr lang="en-US" altLang="ko-KR" dirty="0"/>
              <a:t>. </a:t>
            </a:r>
            <a:r>
              <a:rPr lang="ko-KR" altLang="en-US" dirty="0"/>
              <a:t>이 페이지는 약국 검색 서비스가 있지만 검색에 불편함이 있으며 지도에서 약국을 표시해주지 않아 불편한 점이 있었습니다</a:t>
            </a:r>
            <a:r>
              <a:rPr lang="en-US" altLang="ko-KR" dirty="0"/>
              <a:t>. </a:t>
            </a:r>
            <a:r>
              <a:rPr lang="ko-KR" altLang="en-US" dirty="0"/>
              <a:t>또한 모바일 페이지를 지원하지 않아 모바일에서 서비스를 이용하기가 어려웠습니다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외에 </a:t>
            </a:r>
            <a:r>
              <a:rPr lang="ko-KR" altLang="en-US" dirty="0" err="1"/>
              <a:t>열린약국</a:t>
            </a:r>
            <a:r>
              <a:rPr lang="en-US" altLang="ko-KR" dirty="0"/>
              <a:t>, </a:t>
            </a:r>
            <a:r>
              <a:rPr lang="ko-KR" altLang="en-US" dirty="0" err="1"/>
              <a:t>굿닥</a:t>
            </a:r>
            <a:r>
              <a:rPr lang="en-US" altLang="ko-KR" dirty="0"/>
              <a:t>, </a:t>
            </a:r>
            <a:r>
              <a:rPr lang="ko-KR" altLang="en-US" dirty="0"/>
              <a:t>응급의료정보제공이 있지만 공적 마스크 공급 위주 어플리케이션</a:t>
            </a:r>
            <a:r>
              <a:rPr lang="en-US" altLang="ko-KR" dirty="0"/>
              <a:t>, </a:t>
            </a:r>
            <a:r>
              <a:rPr lang="ko-KR" altLang="en-US" dirty="0"/>
              <a:t>병원</a:t>
            </a:r>
            <a:r>
              <a:rPr lang="en-US" altLang="ko-KR" dirty="0"/>
              <a:t>, </a:t>
            </a:r>
            <a:r>
              <a:rPr lang="ko-KR" altLang="en-US" dirty="0"/>
              <a:t>응급실 기준 어플리케이션이어서 약국의 위치를 정확히 알려주는 서비스는 없었습니다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우측의 복용 관리 서비스들은 투약</a:t>
            </a:r>
            <a:r>
              <a:rPr lang="en-US" altLang="ko-KR" dirty="0"/>
              <a:t>, </a:t>
            </a:r>
            <a:r>
              <a:rPr lang="ko-KR" altLang="en-US" dirty="0" err="1"/>
              <a:t>복용알리미는</a:t>
            </a:r>
            <a:r>
              <a:rPr lang="ko-KR" altLang="en-US" dirty="0"/>
              <a:t> 단순히 타이머 기능 </a:t>
            </a:r>
            <a:r>
              <a:rPr lang="ko-KR" altLang="en-US" dirty="0" err="1"/>
              <a:t>알림기능이였고</a:t>
            </a:r>
            <a:r>
              <a:rPr lang="ko-KR" altLang="en-US" dirty="0"/>
              <a:t> 약을 직접 등록해야 해서 불편한 점이 있었습니다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(</a:t>
            </a:r>
            <a:r>
              <a:rPr lang="ko-KR" dirty="0" err="1"/>
              <a:t>QnA가</a:t>
            </a:r>
            <a:r>
              <a:rPr lang="ko-KR" dirty="0"/>
              <a:t> 있다면)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네이버와 </a:t>
            </a:r>
            <a:r>
              <a:rPr lang="ko-KR" dirty="0" err="1"/>
              <a:t>카카오는요</a:t>
            </a:r>
            <a:r>
              <a:rPr lang="ko-KR" dirty="0"/>
              <a:t>? =&gt; 네이버와 카카오의 경우 지금 현재시각 </a:t>
            </a:r>
            <a:r>
              <a:rPr lang="ko-KR" dirty="0" err="1"/>
              <a:t>운영중이지</a:t>
            </a:r>
            <a:r>
              <a:rPr lang="ko-KR" dirty="0"/>
              <a:t> 않은 모든 약국을 포함해서 보여줍니다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사진은 </a:t>
            </a:r>
            <a:r>
              <a:rPr lang="ko-KR" dirty="0" err="1"/>
              <a:t>뭔가요</a:t>
            </a:r>
            <a:r>
              <a:rPr lang="ko-KR" dirty="0"/>
              <a:t>? =&gt; 좌측부터 휴일약국지킴이, </a:t>
            </a:r>
            <a:r>
              <a:rPr lang="ko-KR" dirty="0" err="1"/>
              <a:t>공적마스크알리미</a:t>
            </a:r>
            <a:r>
              <a:rPr lang="ko-KR" dirty="0"/>
              <a:t>, </a:t>
            </a:r>
            <a:r>
              <a:rPr lang="ko-KR" dirty="0" err="1"/>
              <a:t>굿닥</a:t>
            </a:r>
            <a:r>
              <a:rPr lang="ko-KR" dirty="0"/>
              <a:t>, 응급의료정보제공  | 투약, </a:t>
            </a:r>
            <a:r>
              <a:rPr lang="ko-KR" dirty="0" err="1"/>
              <a:t>복약알리미</a:t>
            </a:r>
            <a:r>
              <a:rPr lang="ko-KR" dirty="0"/>
              <a:t>, </a:t>
            </a:r>
            <a:r>
              <a:rPr lang="ko-KR" dirty="0" err="1"/>
              <a:t>팜케어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g88675e94d4_8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8675e94d4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88675e94d4_8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저희가 출시한 약도 서비스는 위의 서비스의 단점을 개선해서 출시했습니다</a:t>
            </a:r>
            <a:r>
              <a:rPr lang="en-US" altLang="ko-KR" dirty="0"/>
              <a:t>. </a:t>
            </a:r>
            <a:r>
              <a:rPr lang="ko-KR" altLang="en-US" dirty="0"/>
              <a:t>웹과 안드로이드 어플리케이션으로 출시했으며 지금 약도</a:t>
            </a:r>
            <a:r>
              <a:rPr lang="en-US" altLang="ko-KR" dirty="0"/>
              <a:t>.</a:t>
            </a:r>
            <a:r>
              <a:rPr lang="ko-KR" altLang="en-US" dirty="0"/>
              <a:t>웹</a:t>
            </a:r>
            <a:r>
              <a:rPr lang="en-US" altLang="ko-KR" dirty="0"/>
              <a:t>.</a:t>
            </a:r>
            <a:r>
              <a:rPr lang="ko-KR" altLang="en-US" dirty="0"/>
              <a:t>한국으로 접속하시면 웹 페이지 기능을 </a:t>
            </a:r>
            <a:r>
              <a:rPr lang="ko-KR" altLang="en-US" dirty="0" err="1"/>
              <a:t>보실수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(다음 페이지)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g88675e94d4_8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9003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8675e94d4_8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88675e94d4_8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/>
              <a:t>(</a:t>
            </a:r>
            <a:r>
              <a:rPr lang="ko-KR" dirty="0" err="1"/>
              <a:t>권순국</a:t>
            </a:r>
            <a:r>
              <a:rPr 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/>
              <a:t>이제 저희 약도의 자세한 기능에 대해 말씀드리겠습니다.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/>
              <a:t>약도</a:t>
            </a:r>
            <a:r>
              <a:rPr lang="en-US" altLang="ko-KR" dirty="0"/>
              <a:t> </a:t>
            </a:r>
            <a:r>
              <a:rPr lang="ko-KR" altLang="en-US" dirty="0"/>
              <a:t>서비스는 크게 </a:t>
            </a:r>
            <a:r>
              <a:rPr lang="ko-KR" altLang="en-US" dirty="0" err="1"/>
              <a:t>약국찾기</a:t>
            </a:r>
            <a:r>
              <a:rPr lang="en-US" altLang="ko-KR" dirty="0"/>
              <a:t>, </a:t>
            </a:r>
            <a:r>
              <a:rPr lang="ko-KR" altLang="en-US" dirty="0"/>
              <a:t>약국 상세정보</a:t>
            </a:r>
            <a:r>
              <a:rPr lang="en-US" altLang="ko-KR" dirty="0"/>
              <a:t>, </a:t>
            </a:r>
            <a:r>
              <a:rPr lang="ko-KR" altLang="en-US" dirty="0"/>
              <a:t>나만의 약국 </a:t>
            </a:r>
            <a:r>
              <a:rPr lang="ko-KR" dirty="0"/>
              <a:t>3가지 기능으로 구성되어 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/>
              <a:t>메인 페이지인 약국 찾기 페이지부터 하나씩 </a:t>
            </a:r>
            <a:r>
              <a:rPr lang="ko-KR" dirty="0" err="1"/>
              <a:t>설명드리겠습니다</a:t>
            </a:r>
            <a:r>
              <a:rPr 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/>
              <a:t>(다음 페이지)</a:t>
            </a:r>
            <a:endParaRPr dirty="0"/>
          </a:p>
        </p:txBody>
      </p:sp>
      <p:sp>
        <p:nvSpPr>
          <p:cNvPr id="262" name="Google Shape;262;g88675e94d4_8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0415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(</a:t>
            </a:r>
            <a:r>
              <a:rPr lang="ko-KR" dirty="0" err="1"/>
              <a:t>권순국</a:t>
            </a:r>
            <a:r>
              <a:rPr lang="ko-KR" dirty="0"/>
              <a:t>)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</a:t>
            </a:r>
            <a:r>
              <a:rPr lang="ko-KR" altLang="en-US" dirty="0" err="1"/>
              <a:t>메인페이지입니다</a:t>
            </a:r>
            <a:r>
              <a:rPr lang="en-US" altLang="ko-KR" dirty="0"/>
              <a:t>. </a:t>
            </a:r>
            <a:r>
              <a:rPr lang="ko-KR" altLang="en-US" dirty="0"/>
              <a:t>첫 화면에 지도를 보여줌으로써 바로 약국을 검색을 할 수 있게 하였습니다</a:t>
            </a:r>
            <a:r>
              <a:rPr lang="en-US" altLang="ko-KR" dirty="0"/>
              <a:t>. </a:t>
            </a:r>
            <a:r>
              <a:rPr lang="ko-KR" altLang="en-US" dirty="0"/>
              <a:t>별도의 로그인이 필요하지 않아 사용자가 빠르게 서비스를 이용할 수 있게 하였습니다</a:t>
            </a:r>
            <a:r>
              <a:rPr lang="en-US" altLang="ko-KR" dirty="0"/>
              <a:t>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주소가 아닌 곳을 검색할 경우 이름 검색으로 전환되며 검색할 수 없는 경우 자동으로 서울시 전체를 검색하도록 설정되어 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또 화면 좌측 상단의 메뉴 버튼을 누르면 저희 사이트 설명과 데이터 출처, </a:t>
            </a:r>
            <a:r>
              <a:rPr lang="ko-KR" dirty="0" err="1"/>
              <a:t>about</a:t>
            </a:r>
            <a:r>
              <a:rPr lang="ko-KR" dirty="0"/>
              <a:t> </a:t>
            </a:r>
            <a:r>
              <a:rPr lang="ko-KR" dirty="0" err="1"/>
              <a:t>us</a:t>
            </a:r>
            <a:r>
              <a:rPr lang="ko-KR" dirty="0"/>
              <a:t> 등의 정보를 표시합니다.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가벼움을 중시한 저희 사이트만으로 부족함을 느낄 수 있기 때문에 좀 더 상세검색이 가능한 웹페이지 링크를 따로 </a:t>
            </a:r>
            <a:r>
              <a:rPr lang="ko-KR" dirty="0" err="1"/>
              <a:t>모아놨습니다</a:t>
            </a:r>
            <a:r>
              <a:rPr 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이제 다음으로 검색 리스트에서 상세정보페이지 버튼을 눌러 해당 약국 페이지로 이동하겠습니다.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(설명 끝)</a:t>
            </a:r>
            <a:endParaRPr dirty="0"/>
          </a:p>
        </p:txBody>
      </p:sp>
      <p:sp>
        <p:nvSpPr>
          <p:cNvPr id="285" name="Google Shape;2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8675e94d4_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88675e94d4_6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7F7F7F"/>
                </a:solidFill>
              </a:rPr>
              <a:t>(</a:t>
            </a:r>
            <a:r>
              <a:rPr lang="ko-KR" sz="1800" b="1" dirty="0" err="1">
                <a:solidFill>
                  <a:srgbClr val="7F7F7F"/>
                </a:solidFill>
              </a:rPr>
              <a:t>권순국</a:t>
            </a:r>
            <a:r>
              <a:rPr lang="ko-KR" sz="1800" b="1" dirty="0">
                <a:solidFill>
                  <a:srgbClr val="7F7F7F"/>
                </a:solidFill>
              </a:rPr>
              <a:t>)</a:t>
            </a:r>
            <a:endParaRPr sz="1800" b="1" dirty="0">
              <a:solidFill>
                <a:srgbClr val="7F7F7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rgbClr val="7F7F7F"/>
                </a:solidFill>
              </a:rPr>
              <a:t>메인페이지는</a:t>
            </a:r>
            <a:r>
              <a:rPr lang="ko-KR" sz="1800" b="1" dirty="0">
                <a:solidFill>
                  <a:srgbClr val="7F7F7F"/>
                </a:solidFill>
              </a:rPr>
              <a:t> 접속과 동시에 현재 열려 있는 주변 약국을 바로 표시합니다.</a:t>
            </a:r>
            <a:endParaRPr sz="1800" b="1" dirty="0">
              <a:solidFill>
                <a:srgbClr val="7F7F7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7F7F7F"/>
                </a:solidFill>
              </a:rPr>
              <a:t>카카오 맵 </a:t>
            </a:r>
            <a:r>
              <a:rPr lang="ko-KR" sz="1800" b="1" dirty="0" err="1">
                <a:solidFill>
                  <a:srgbClr val="7F7F7F"/>
                </a:solidFill>
              </a:rPr>
              <a:t>api를</a:t>
            </a:r>
            <a:r>
              <a:rPr lang="ko-KR" sz="1800" b="1" dirty="0">
                <a:solidFill>
                  <a:srgbClr val="7F7F7F"/>
                </a:solidFill>
              </a:rPr>
              <a:t> 사용하</a:t>
            </a:r>
            <a:r>
              <a:rPr lang="ko-KR" altLang="en-US" sz="1800" b="1" dirty="0">
                <a:solidFill>
                  <a:srgbClr val="7F7F7F"/>
                </a:solidFill>
              </a:rPr>
              <a:t>였고 </a:t>
            </a:r>
            <a:r>
              <a:rPr lang="en-US" altLang="ko-KR" sz="1800" b="1" dirty="0">
                <a:solidFill>
                  <a:srgbClr val="7F7F7F"/>
                </a:solidFill>
              </a:rPr>
              <a:t>GPS</a:t>
            </a:r>
            <a:r>
              <a:rPr lang="ko-KR" altLang="en-US" sz="1800" b="1" dirty="0">
                <a:solidFill>
                  <a:srgbClr val="7F7F7F"/>
                </a:solidFill>
              </a:rPr>
              <a:t>를 통해 현재 위치에 있는 약국을 표시해줍니다</a:t>
            </a:r>
            <a:r>
              <a:rPr lang="en-US" altLang="ko-KR" sz="1800" b="1" dirty="0">
                <a:solidFill>
                  <a:srgbClr val="7F7F7F"/>
                </a:solidFill>
              </a:rPr>
              <a:t>. </a:t>
            </a:r>
            <a:r>
              <a:rPr lang="ko-KR" altLang="en-US" sz="1800" b="1" dirty="0">
                <a:solidFill>
                  <a:srgbClr val="7F7F7F"/>
                </a:solidFill>
              </a:rPr>
              <a:t>물론 </a:t>
            </a:r>
            <a:r>
              <a:rPr lang="ko-KR" sz="1800" b="1" dirty="0">
                <a:solidFill>
                  <a:srgbClr val="7F7F7F"/>
                </a:solidFill>
              </a:rPr>
              <a:t>주소 기반 검색을 지원하</a:t>
            </a:r>
            <a:r>
              <a:rPr lang="ko-KR" altLang="en-US" sz="1800" b="1" dirty="0">
                <a:solidFill>
                  <a:srgbClr val="7F7F7F"/>
                </a:solidFill>
              </a:rPr>
              <a:t>여 직접 검색도 가능합니다</a:t>
            </a:r>
            <a:r>
              <a:rPr lang="en-US" altLang="ko-KR" sz="1800" b="1" dirty="0">
                <a:solidFill>
                  <a:srgbClr val="7F7F7F"/>
                </a:solidFill>
              </a:rPr>
              <a:t>.</a:t>
            </a:r>
            <a:endParaRPr sz="1800" b="1" dirty="0">
              <a:solidFill>
                <a:srgbClr val="7F7F7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7F7F7F"/>
                </a:solidFill>
              </a:rPr>
              <a:t>다음 버튼을 눌러 </a:t>
            </a:r>
            <a:r>
              <a:rPr lang="ko-KR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최대 5km</a:t>
            </a:r>
            <a:r>
              <a:rPr lang="ko-KR" altLang="en-US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내의 약국의 위치를 지도에 표시해줍니다</a:t>
            </a:r>
            <a:r>
              <a:rPr lang="ko-KR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(설명 끝)</a:t>
            </a:r>
            <a:endParaRPr dirty="0"/>
          </a:p>
        </p:txBody>
      </p:sp>
      <p:sp>
        <p:nvSpPr>
          <p:cNvPr id="272" name="Google Shape;272;g88675e94d4_6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8675e94d4_0_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g88675e94d4_0_5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g88675e94d4_0_5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jp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&#50557;&#46020;.&#50937;.&#54620;&#44397;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"/>
          <p:cNvGrpSpPr/>
          <p:nvPr/>
        </p:nvGrpSpPr>
        <p:grpSpPr>
          <a:xfrm>
            <a:off x="3170741" y="4159312"/>
            <a:ext cx="678747" cy="943365"/>
            <a:chOff x="2371" y="2919"/>
            <a:chExt cx="513" cy="713"/>
          </a:xfrm>
        </p:grpSpPr>
        <p:sp>
          <p:nvSpPr>
            <p:cNvPr id="94" name="Google Shape;94;p1"/>
            <p:cNvSpPr/>
            <p:nvPr/>
          </p:nvSpPr>
          <p:spPr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2575" y="3451"/>
              <a:ext cx="105" cy="37"/>
            </a:xfrm>
            <a:custGeom>
              <a:avLst/>
              <a:gdLst/>
              <a:ahLst/>
              <a:cxnLst/>
              <a:rect l="l" t="t" r="r" b="b"/>
              <a:pathLst>
                <a:path w="423" h="147" extrusionOk="0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2371" y="3209"/>
              <a:ext cx="103" cy="118"/>
            </a:xfrm>
            <a:custGeom>
              <a:avLst/>
              <a:gdLst/>
              <a:ahLst/>
              <a:cxnLst/>
              <a:rect l="l" t="t" r="r" b="b"/>
              <a:pathLst>
                <a:path w="412" h="469" extrusionOk="0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2781" y="3209"/>
              <a:ext cx="103" cy="118"/>
            </a:xfrm>
            <a:custGeom>
              <a:avLst/>
              <a:gdLst/>
              <a:ahLst/>
              <a:cxnLst/>
              <a:rect l="l" t="t" r="r" b="b"/>
              <a:pathLst>
                <a:path w="412" h="469" extrusionOk="0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2423" y="3006"/>
              <a:ext cx="409" cy="464"/>
            </a:xfrm>
            <a:custGeom>
              <a:avLst/>
              <a:gdLst/>
              <a:ahLst/>
              <a:cxnLst/>
              <a:rect l="l" t="t" r="r" b="b"/>
              <a:pathLst>
                <a:path w="1638" h="1857" extrusionOk="0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2506" y="3230"/>
              <a:ext cx="44" cy="48"/>
            </a:xfrm>
            <a:custGeom>
              <a:avLst/>
              <a:gdLst/>
              <a:ahLst/>
              <a:cxnLst/>
              <a:rect l="l" t="t" r="r" b="b"/>
              <a:pathLst>
                <a:path w="176" h="194" extrusionOk="0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2512" y="3236"/>
              <a:ext cx="13" cy="14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2490" y="3165"/>
              <a:ext cx="73" cy="31"/>
            </a:xfrm>
            <a:custGeom>
              <a:avLst/>
              <a:gdLst/>
              <a:ahLst/>
              <a:cxnLst/>
              <a:rect l="l" t="t" r="r" b="b"/>
              <a:pathLst>
                <a:path w="291" h="126" extrusionOk="0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2708" y="3230"/>
              <a:ext cx="44" cy="48"/>
            </a:xfrm>
            <a:custGeom>
              <a:avLst/>
              <a:gdLst/>
              <a:ahLst/>
              <a:cxnLst/>
              <a:rect l="l" t="t" r="r" b="b"/>
              <a:pathLst>
                <a:path w="176" h="194" extrusionOk="0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2714" y="3236"/>
              <a:ext cx="13" cy="14"/>
            </a:xfrm>
            <a:custGeom>
              <a:avLst/>
              <a:gdLst/>
              <a:ahLst/>
              <a:cxnLst/>
              <a:rect l="l" t="t" r="r" b="b"/>
              <a:pathLst>
                <a:path w="54" h="54" extrusionOk="0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2692" y="3165"/>
              <a:ext cx="73" cy="31"/>
            </a:xfrm>
            <a:custGeom>
              <a:avLst/>
              <a:gdLst/>
              <a:ahLst/>
              <a:cxnLst/>
              <a:rect l="l" t="t" r="r" b="b"/>
              <a:pathLst>
                <a:path w="290" h="126" extrusionOk="0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2592" y="3328"/>
              <a:ext cx="71" cy="26"/>
            </a:xfrm>
            <a:custGeom>
              <a:avLst/>
              <a:gdLst/>
              <a:ahLst/>
              <a:cxnLst/>
              <a:rect l="l" t="t" r="r" b="b"/>
              <a:pathLst>
                <a:path w="282" h="101" extrusionOk="0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2615" y="3408"/>
              <a:ext cx="25" cy="9"/>
            </a:xfrm>
            <a:custGeom>
              <a:avLst/>
              <a:gdLst/>
              <a:ahLst/>
              <a:cxnLst/>
              <a:rect l="l" t="t" r="r" b="b"/>
              <a:pathLst>
                <a:path w="97" h="34" extrusionOk="0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2572" y="3380"/>
              <a:ext cx="111" cy="19"/>
            </a:xfrm>
            <a:custGeom>
              <a:avLst/>
              <a:gdLst/>
              <a:ahLst/>
              <a:cxnLst/>
              <a:rect l="l" t="t" r="r" b="b"/>
              <a:pathLst>
                <a:path w="445" h="74" extrusionOk="0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2371" y="3499"/>
              <a:ext cx="256" cy="133"/>
            </a:xfrm>
            <a:custGeom>
              <a:avLst/>
              <a:gdLst/>
              <a:ahLst/>
              <a:cxnLst/>
              <a:rect l="l" t="t" r="r" b="b"/>
              <a:pathLst>
                <a:path w="1026" h="532" extrusionOk="0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2627" y="3499"/>
              <a:ext cx="257" cy="133"/>
            </a:xfrm>
            <a:custGeom>
              <a:avLst/>
              <a:gdLst/>
              <a:ahLst/>
              <a:cxnLst/>
              <a:rect l="l" t="t" r="r" b="b"/>
              <a:pathLst>
                <a:path w="1026" h="532" extrusionOk="0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2550" y="3499"/>
              <a:ext cx="158" cy="46"/>
            </a:xfrm>
            <a:custGeom>
              <a:avLst/>
              <a:gdLst/>
              <a:ahLst/>
              <a:cxnLst/>
              <a:rect l="l" t="t" r="r" b="b"/>
              <a:pathLst>
                <a:path w="635" h="186" extrusionOk="0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2575" y="3494"/>
              <a:ext cx="105" cy="28"/>
            </a:xfrm>
            <a:custGeom>
              <a:avLst/>
              <a:gdLst/>
              <a:ahLst/>
              <a:cxnLst/>
              <a:rect l="l" t="t" r="r" b="b"/>
              <a:pathLst>
                <a:path w="423" h="112" extrusionOk="0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2396" y="2919"/>
              <a:ext cx="472" cy="373"/>
            </a:xfrm>
            <a:custGeom>
              <a:avLst/>
              <a:gdLst/>
              <a:ahLst/>
              <a:cxnLst/>
              <a:rect l="l" t="t" r="r" b="b"/>
              <a:pathLst>
                <a:path w="1886" h="1491" extrusionOk="0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3" name="Google Shape;113;p1"/>
          <p:cNvSpPr/>
          <p:nvPr/>
        </p:nvSpPr>
        <p:spPr>
          <a:xfrm>
            <a:off x="36673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 cap="flat" cmpd="sng">
            <a:solidFill>
              <a:srgbClr val="46ACA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1"/>
          <p:cNvSpPr/>
          <p:nvPr/>
        </p:nvSpPr>
        <p:spPr>
          <a:xfrm>
            <a:off x="252880" y="262082"/>
            <a:ext cx="11772000" cy="6408000"/>
          </a:xfrm>
          <a:prstGeom prst="roundRect">
            <a:avLst>
              <a:gd name="adj" fmla="val 5051"/>
            </a:avLst>
          </a:prstGeom>
          <a:noFill/>
          <a:ln w="3175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5033922" y="1028388"/>
            <a:ext cx="2131500" cy="367800"/>
          </a:xfrm>
          <a:prstGeom prst="roundRect">
            <a:avLst>
              <a:gd name="adj" fmla="val 50000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서울A405</a:t>
            </a:r>
            <a:endParaRPr sz="16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5096900" y="1526349"/>
            <a:ext cx="20058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800">
                <a:solidFill>
                  <a:srgbClr val="46ACA1"/>
                </a:solidFill>
                <a:latin typeface="Malgun Gothic"/>
                <a:ea typeface="Malgun Gothic"/>
                <a:cs typeface="Malgun Gothic"/>
                <a:sym typeface="Malgun Gothic"/>
              </a:rPr>
              <a:t>藥</a:t>
            </a:r>
            <a:r>
              <a:rPr lang="ko-KR" sz="4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</a:t>
            </a:r>
            <a:endParaRPr sz="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7" name="Google Shape;117;p1"/>
          <p:cNvGrpSpPr/>
          <p:nvPr/>
        </p:nvGrpSpPr>
        <p:grpSpPr>
          <a:xfrm>
            <a:off x="4431616" y="4156005"/>
            <a:ext cx="678747" cy="943365"/>
            <a:chOff x="2371" y="2919"/>
            <a:chExt cx="513" cy="713"/>
          </a:xfrm>
        </p:grpSpPr>
        <p:sp>
          <p:nvSpPr>
            <p:cNvPr id="118" name="Google Shape;118;p1"/>
            <p:cNvSpPr/>
            <p:nvPr/>
          </p:nvSpPr>
          <p:spPr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2575" y="3451"/>
              <a:ext cx="105" cy="37"/>
            </a:xfrm>
            <a:custGeom>
              <a:avLst/>
              <a:gdLst/>
              <a:ahLst/>
              <a:cxnLst/>
              <a:rect l="l" t="t" r="r" b="b"/>
              <a:pathLst>
                <a:path w="423" h="147" extrusionOk="0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371" y="3209"/>
              <a:ext cx="103" cy="118"/>
            </a:xfrm>
            <a:custGeom>
              <a:avLst/>
              <a:gdLst/>
              <a:ahLst/>
              <a:cxnLst/>
              <a:rect l="l" t="t" r="r" b="b"/>
              <a:pathLst>
                <a:path w="412" h="469" extrusionOk="0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781" y="3209"/>
              <a:ext cx="103" cy="118"/>
            </a:xfrm>
            <a:custGeom>
              <a:avLst/>
              <a:gdLst/>
              <a:ahLst/>
              <a:cxnLst/>
              <a:rect l="l" t="t" r="r" b="b"/>
              <a:pathLst>
                <a:path w="412" h="469" extrusionOk="0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423" y="3006"/>
              <a:ext cx="409" cy="464"/>
            </a:xfrm>
            <a:custGeom>
              <a:avLst/>
              <a:gdLst/>
              <a:ahLst/>
              <a:cxnLst/>
              <a:rect l="l" t="t" r="r" b="b"/>
              <a:pathLst>
                <a:path w="1638" h="1857" extrusionOk="0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506" y="3230"/>
              <a:ext cx="44" cy="48"/>
            </a:xfrm>
            <a:custGeom>
              <a:avLst/>
              <a:gdLst/>
              <a:ahLst/>
              <a:cxnLst/>
              <a:rect l="l" t="t" r="r" b="b"/>
              <a:pathLst>
                <a:path w="176" h="194" extrusionOk="0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512" y="3236"/>
              <a:ext cx="13" cy="14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490" y="3165"/>
              <a:ext cx="73" cy="31"/>
            </a:xfrm>
            <a:custGeom>
              <a:avLst/>
              <a:gdLst/>
              <a:ahLst/>
              <a:cxnLst/>
              <a:rect l="l" t="t" r="r" b="b"/>
              <a:pathLst>
                <a:path w="291" h="126" extrusionOk="0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708" y="3230"/>
              <a:ext cx="44" cy="48"/>
            </a:xfrm>
            <a:custGeom>
              <a:avLst/>
              <a:gdLst/>
              <a:ahLst/>
              <a:cxnLst/>
              <a:rect l="l" t="t" r="r" b="b"/>
              <a:pathLst>
                <a:path w="176" h="194" extrusionOk="0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714" y="3236"/>
              <a:ext cx="13" cy="14"/>
            </a:xfrm>
            <a:custGeom>
              <a:avLst/>
              <a:gdLst/>
              <a:ahLst/>
              <a:cxnLst/>
              <a:rect l="l" t="t" r="r" b="b"/>
              <a:pathLst>
                <a:path w="54" h="54" extrusionOk="0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692" y="3165"/>
              <a:ext cx="73" cy="31"/>
            </a:xfrm>
            <a:custGeom>
              <a:avLst/>
              <a:gdLst/>
              <a:ahLst/>
              <a:cxnLst/>
              <a:rect l="l" t="t" r="r" b="b"/>
              <a:pathLst>
                <a:path w="290" h="126" extrusionOk="0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592" y="3328"/>
              <a:ext cx="71" cy="26"/>
            </a:xfrm>
            <a:custGeom>
              <a:avLst/>
              <a:gdLst/>
              <a:ahLst/>
              <a:cxnLst/>
              <a:rect l="l" t="t" r="r" b="b"/>
              <a:pathLst>
                <a:path w="282" h="101" extrusionOk="0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615" y="3408"/>
              <a:ext cx="25" cy="9"/>
            </a:xfrm>
            <a:custGeom>
              <a:avLst/>
              <a:gdLst/>
              <a:ahLst/>
              <a:cxnLst/>
              <a:rect l="l" t="t" r="r" b="b"/>
              <a:pathLst>
                <a:path w="97" h="34" extrusionOk="0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572" y="3380"/>
              <a:ext cx="111" cy="19"/>
            </a:xfrm>
            <a:custGeom>
              <a:avLst/>
              <a:gdLst/>
              <a:ahLst/>
              <a:cxnLst/>
              <a:rect l="l" t="t" r="r" b="b"/>
              <a:pathLst>
                <a:path w="445" h="74" extrusionOk="0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371" y="3499"/>
              <a:ext cx="256" cy="133"/>
            </a:xfrm>
            <a:custGeom>
              <a:avLst/>
              <a:gdLst/>
              <a:ahLst/>
              <a:cxnLst/>
              <a:rect l="l" t="t" r="r" b="b"/>
              <a:pathLst>
                <a:path w="1026" h="532" extrusionOk="0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627" y="3499"/>
              <a:ext cx="257" cy="133"/>
            </a:xfrm>
            <a:custGeom>
              <a:avLst/>
              <a:gdLst/>
              <a:ahLst/>
              <a:cxnLst/>
              <a:rect l="l" t="t" r="r" b="b"/>
              <a:pathLst>
                <a:path w="1026" h="532" extrusionOk="0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550" y="3499"/>
              <a:ext cx="158" cy="46"/>
            </a:xfrm>
            <a:custGeom>
              <a:avLst/>
              <a:gdLst/>
              <a:ahLst/>
              <a:cxnLst/>
              <a:rect l="l" t="t" r="r" b="b"/>
              <a:pathLst>
                <a:path w="635" h="186" extrusionOk="0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2575" y="3494"/>
              <a:ext cx="105" cy="28"/>
            </a:xfrm>
            <a:custGeom>
              <a:avLst/>
              <a:gdLst/>
              <a:ahLst/>
              <a:cxnLst/>
              <a:rect l="l" t="t" r="r" b="b"/>
              <a:pathLst>
                <a:path w="423" h="112" extrusionOk="0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2396" y="2919"/>
              <a:ext cx="472" cy="373"/>
            </a:xfrm>
            <a:custGeom>
              <a:avLst/>
              <a:gdLst/>
              <a:ahLst/>
              <a:cxnLst/>
              <a:rect l="l" t="t" r="r" b="b"/>
              <a:pathLst>
                <a:path w="1886" h="1491" extrusionOk="0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7" name="Google Shape;137;p1"/>
          <p:cNvGrpSpPr/>
          <p:nvPr/>
        </p:nvGrpSpPr>
        <p:grpSpPr>
          <a:xfrm>
            <a:off x="5778467" y="4106524"/>
            <a:ext cx="711824" cy="981734"/>
            <a:chOff x="4377774" y="4106524"/>
            <a:chExt cx="711824" cy="981734"/>
          </a:xfrm>
        </p:grpSpPr>
        <p:sp>
          <p:nvSpPr>
            <p:cNvPr id="138" name="Google Shape;138;p1"/>
            <p:cNvSpPr/>
            <p:nvPr/>
          </p:nvSpPr>
          <p:spPr>
            <a:xfrm>
              <a:off x="4750886" y="4425653"/>
              <a:ext cx="337389" cy="624499"/>
            </a:xfrm>
            <a:custGeom>
              <a:avLst/>
              <a:gdLst/>
              <a:ahLst/>
              <a:cxnLst/>
              <a:rect l="l" t="t" r="r" b="b"/>
              <a:pathLst>
                <a:path w="1023" h="1886" extrusionOk="0">
                  <a:moveTo>
                    <a:pt x="0" y="0"/>
                  </a:moveTo>
                  <a:lnTo>
                    <a:pt x="0" y="1886"/>
                  </a:lnTo>
                  <a:lnTo>
                    <a:pt x="863" y="1886"/>
                  </a:lnTo>
                  <a:lnTo>
                    <a:pt x="884" y="1779"/>
                  </a:lnTo>
                  <a:lnTo>
                    <a:pt x="960" y="1289"/>
                  </a:lnTo>
                  <a:lnTo>
                    <a:pt x="988" y="1064"/>
                  </a:lnTo>
                  <a:lnTo>
                    <a:pt x="1011" y="836"/>
                  </a:lnTo>
                  <a:lnTo>
                    <a:pt x="1022" y="620"/>
                  </a:lnTo>
                  <a:lnTo>
                    <a:pt x="1023" y="521"/>
                  </a:lnTo>
                  <a:lnTo>
                    <a:pt x="1022" y="497"/>
                  </a:lnTo>
                  <a:lnTo>
                    <a:pt x="1017" y="452"/>
                  </a:lnTo>
                  <a:lnTo>
                    <a:pt x="1005" y="409"/>
                  </a:lnTo>
                  <a:lnTo>
                    <a:pt x="989" y="370"/>
                  </a:lnTo>
                  <a:lnTo>
                    <a:pt x="956" y="315"/>
                  </a:lnTo>
                  <a:lnTo>
                    <a:pt x="897" y="251"/>
                  </a:lnTo>
                  <a:lnTo>
                    <a:pt x="825" y="196"/>
                  </a:lnTo>
                  <a:lnTo>
                    <a:pt x="742" y="151"/>
                  </a:lnTo>
                  <a:lnTo>
                    <a:pt x="653" y="112"/>
                  </a:lnTo>
                  <a:lnTo>
                    <a:pt x="558" y="81"/>
                  </a:lnTo>
                  <a:lnTo>
                    <a:pt x="414" y="45"/>
                  </a:lnTo>
                  <a:lnTo>
                    <a:pt x="235" y="17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4377774" y="4422408"/>
              <a:ext cx="338712" cy="624499"/>
            </a:xfrm>
            <a:custGeom>
              <a:avLst/>
              <a:gdLst/>
              <a:ahLst/>
              <a:cxnLst/>
              <a:rect l="l" t="t" r="r" b="b"/>
              <a:pathLst>
                <a:path w="1024" h="1886" extrusionOk="0">
                  <a:moveTo>
                    <a:pt x="1024" y="0"/>
                  </a:moveTo>
                  <a:lnTo>
                    <a:pt x="1024" y="1886"/>
                  </a:lnTo>
                  <a:lnTo>
                    <a:pt x="161" y="1886"/>
                  </a:lnTo>
                  <a:lnTo>
                    <a:pt x="140" y="1779"/>
                  </a:lnTo>
                  <a:lnTo>
                    <a:pt x="64" y="1289"/>
                  </a:lnTo>
                  <a:lnTo>
                    <a:pt x="36" y="1064"/>
                  </a:lnTo>
                  <a:lnTo>
                    <a:pt x="13" y="836"/>
                  </a:lnTo>
                  <a:lnTo>
                    <a:pt x="2" y="620"/>
                  </a:lnTo>
                  <a:lnTo>
                    <a:pt x="0" y="521"/>
                  </a:lnTo>
                  <a:lnTo>
                    <a:pt x="2" y="497"/>
                  </a:lnTo>
                  <a:lnTo>
                    <a:pt x="8" y="452"/>
                  </a:lnTo>
                  <a:lnTo>
                    <a:pt x="19" y="409"/>
                  </a:lnTo>
                  <a:lnTo>
                    <a:pt x="36" y="370"/>
                  </a:lnTo>
                  <a:lnTo>
                    <a:pt x="68" y="315"/>
                  </a:lnTo>
                  <a:lnTo>
                    <a:pt x="127" y="251"/>
                  </a:lnTo>
                  <a:lnTo>
                    <a:pt x="199" y="196"/>
                  </a:lnTo>
                  <a:lnTo>
                    <a:pt x="282" y="151"/>
                  </a:lnTo>
                  <a:lnTo>
                    <a:pt x="372" y="112"/>
                  </a:lnTo>
                  <a:lnTo>
                    <a:pt x="466" y="81"/>
                  </a:lnTo>
                  <a:lnTo>
                    <a:pt x="610" y="45"/>
                  </a:lnTo>
                  <a:lnTo>
                    <a:pt x="789" y="17"/>
                  </a:lnTo>
                  <a:lnTo>
                    <a:pt x="992" y="0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4741625" y="4848778"/>
              <a:ext cx="175971" cy="111140"/>
            </a:xfrm>
            <a:custGeom>
              <a:avLst/>
              <a:gdLst/>
              <a:ahLst/>
              <a:cxnLst/>
              <a:rect l="l" t="t" r="r" b="b"/>
              <a:pathLst>
                <a:path w="532" h="335" extrusionOk="0">
                  <a:moveTo>
                    <a:pt x="0" y="33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23" y="7"/>
                  </a:lnTo>
                  <a:lnTo>
                    <a:pt x="216" y="21"/>
                  </a:lnTo>
                  <a:lnTo>
                    <a:pt x="315" y="48"/>
                  </a:lnTo>
                  <a:lnTo>
                    <a:pt x="386" y="80"/>
                  </a:lnTo>
                  <a:lnTo>
                    <a:pt x="429" y="107"/>
                  </a:lnTo>
                  <a:lnTo>
                    <a:pt x="466" y="140"/>
                  </a:lnTo>
                  <a:lnTo>
                    <a:pt x="497" y="179"/>
                  </a:lnTo>
                  <a:lnTo>
                    <a:pt x="519" y="224"/>
                  </a:lnTo>
                  <a:lnTo>
                    <a:pt x="531" y="277"/>
                  </a:lnTo>
                  <a:lnTo>
                    <a:pt x="532" y="306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B49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4551099" y="4848778"/>
              <a:ext cx="175971" cy="111140"/>
            </a:xfrm>
            <a:custGeom>
              <a:avLst/>
              <a:gdLst/>
              <a:ahLst/>
              <a:cxnLst/>
              <a:rect l="l" t="t" r="r" b="b"/>
              <a:pathLst>
                <a:path w="530" h="335" extrusionOk="0">
                  <a:moveTo>
                    <a:pt x="530" y="335"/>
                  </a:moveTo>
                  <a:lnTo>
                    <a:pt x="530" y="0"/>
                  </a:lnTo>
                  <a:lnTo>
                    <a:pt x="513" y="0"/>
                  </a:lnTo>
                  <a:lnTo>
                    <a:pt x="407" y="7"/>
                  </a:lnTo>
                  <a:lnTo>
                    <a:pt x="314" y="21"/>
                  </a:lnTo>
                  <a:lnTo>
                    <a:pt x="215" y="48"/>
                  </a:lnTo>
                  <a:lnTo>
                    <a:pt x="144" y="80"/>
                  </a:lnTo>
                  <a:lnTo>
                    <a:pt x="101" y="107"/>
                  </a:lnTo>
                  <a:lnTo>
                    <a:pt x="64" y="140"/>
                  </a:lnTo>
                  <a:lnTo>
                    <a:pt x="34" y="179"/>
                  </a:lnTo>
                  <a:lnTo>
                    <a:pt x="12" y="224"/>
                  </a:lnTo>
                  <a:lnTo>
                    <a:pt x="1" y="277"/>
                  </a:lnTo>
                  <a:lnTo>
                    <a:pt x="0" y="306"/>
                  </a:lnTo>
                  <a:lnTo>
                    <a:pt x="530" y="335"/>
                  </a:lnTo>
                  <a:close/>
                </a:path>
              </a:pathLst>
            </a:custGeom>
            <a:solidFill>
              <a:srgbClr val="00B49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4664885" y="4848778"/>
              <a:ext cx="138925" cy="15744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4664885" y="4848778"/>
              <a:ext cx="138925" cy="48954"/>
            </a:xfrm>
            <a:custGeom>
              <a:avLst/>
              <a:gdLst/>
              <a:ahLst/>
              <a:cxnLst/>
              <a:rect l="l" t="t" r="r" b="b"/>
              <a:pathLst>
                <a:path w="421" h="147" extrusionOk="0">
                  <a:moveTo>
                    <a:pt x="0" y="56"/>
                  </a:moveTo>
                  <a:lnTo>
                    <a:pt x="5" y="59"/>
                  </a:lnTo>
                  <a:lnTo>
                    <a:pt x="66" y="91"/>
                  </a:lnTo>
                  <a:lnTo>
                    <a:pt x="148" y="119"/>
                  </a:lnTo>
                  <a:lnTo>
                    <a:pt x="215" y="135"/>
                  </a:lnTo>
                  <a:lnTo>
                    <a:pt x="291" y="146"/>
                  </a:lnTo>
                  <a:lnTo>
                    <a:pt x="376" y="147"/>
                  </a:lnTo>
                  <a:lnTo>
                    <a:pt x="421" y="143"/>
                  </a:lnTo>
                  <a:lnTo>
                    <a:pt x="421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396297" y="4529913"/>
              <a:ext cx="134955" cy="154802"/>
            </a:xfrm>
            <a:custGeom>
              <a:avLst/>
              <a:gdLst/>
              <a:ahLst/>
              <a:cxnLst/>
              <a:rect l="l" t="t" r="r" b="b"/>
              <a:pathLst>
                <a:path w="410" h="470" extrusionOk="0">
                  <a:moveTo>
                    <a:pt x="410" y="235"/>
                  </a:moveTo>
                  <a:lnTo>
                    <a:pt x="409" y="259"/>
                  </a:lnTo>
                  <a:lnTo>
                    <a:pt x="402" y="305"/>
                  </a:lnTo>
                  <a:lnTo>
                    <a:pt x="386" y="347"/>
                  </a:lnTo>
                  <a:lnTo>
                    <a:pt x="364" y="385"/>
                  </a:lnTo>
                  <a:lnTo>
                    <a:pt x="336" y="416"/>
                  </a:lnTo>
                  <a:lnTo>
                    <a:pt x="303" y="442"/>
                  </a:lnTo>
                  <a:lnTo>
                    <a:pt x="266" y="459"/>
                  </a:lnTo>
                  <a:lnTo>
                    <a:pt x="227" y="469"/>
                  </a:lnTo>
                  <a:lnTo>
                    <a:pt x="205" y="470"/>
                  </a:lnTo>
                  <a:lnTo>
                    <a:pt x="184" y="469"/>
                  </a:lnTo>
                  <a:lnTo>
                    <a:pt x="144" y="459"/>
                  </a:lnTo>
                  <a:lnTo>
                    <a:pt x="107" y="442"/>
                  </a:lnTo>
                  <a:lnTo>
                    <a:pt x="74" y="416"/>
                  </a:lnTo>
                  <a:lnTo>
                    <a:pt x="46" y="385"/>
                  </a:lnTo>
                  <a:lnTo>
                    <a:pt x="24" y="347"/>
                  </a:lnTo>
                  <a:lnTo>
                    <a:pt x="8" y="305"/>
                  </a:lnTo>
                  <a:lnTo>
                    <a:pt x="0" y="259"/>
                  </a:lnTo>
                  <a:lnTo>
                    <a:pt x="0" y="235"/>
                  </a:lnTo>
                  <a:lnTo>
                    <a:pt x="0" y="210"/>
                  </a:lnTo>
                  <a:lnTo>
                    <a:pt x="8" y="165"/>
                  </a:lnTo>
                  <a:lnTo>
                    <a:pt x="24" y="123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7" y="28"/>
                  </a:lnTo>
                  <a:lnTo>
                    <a:pt x="144" y="10"/>
                  </a:lnTo>
                  <a:lnTo>
                    <a:pt x="184" y="0"/>
                  </a:lnTo>
                  <a:lnTo>
                    <a:pt x="205" y="0"/>
                  </a:lnTo>
                  <a:lnTo>
                    <a:pt x="227" y="0"/>
                  </a:lnTo>
                  <a:lnTo>
                    <a:pt x="266" y="10"/>
                  </a:lnTo>
                  <a:lnTo>
                    <a:pt x="303" y="28"/>
                  </a:lnTo>
                  <a:lnTo>
                    <a:pt x="336" y="53"/>
                  </a:lnTo>
                  <a:lnTo>
                    <a:pt x="364" y="85"/>
                  </a:lnTo>
                  <a:lnTo>
                    <a:pt x="386" y="123"/>
                  </a:lnTo>
                  <a:lnTo>
                    <a:pt x="402" y="165"/>
                  </a:lnTo>
                  <a:lnTo>
                    <a:pt x="409" y="210"/>
                  </a:lnTo>
                  <a:lnTo>
                    <a:pt x="410" y="23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937442" y="4529913"/>
              <a:ext cx="136279" cy="154802"/>
            </a:xfrm>
            <a:custGeom>
              <a:avLst/>
              <a:gdLst/>
              <a:ahLst/>
              <a:cxnLst/>
              <a:rect l="l" t="t" r="r" b="b"/>
              <a:pathLst>
                <a:path w="411" h="470" extrusionOk="0">
                  <a:moveTo>
                    <a:pt x="411" y="235"/>
                  </a:moveTo>
                  <a:lnTo>
                    <a:pt x="411" y="259"/>
                  </a:lnTo>
                  <a:lnTo>
                    <a:pt x="402" y="305"/>
                  </a:lnTo>
                  <a:lnTo>
                    <a:pt x="387" y="347"/>
                  </a:lnTo>
                  <a:lnTo>
                    <a:pt x="364" y="385"/>
                  </a:lnTo>
                  <a:lnTo>
                    <a:pt x="336" y="416"/>
                  </a:lnTo>
                  <a:lnTo>
                    <a:pt x="304" y="442"/>
                  </a:lnTo>
                  <a:lnTo>
                    <a:pt x="267" y="459"/>
                  </a:lnTo>
                  <a:lnTo>
                    <a:pt x="227" y="469"/>
                  </a:lnTo>
                  <a:lnTo>
                    <a:pt x="205" y="470"/>
                  </a:lnTo>
                  <a:lnTo>
                    <a:pt x="185" y="469"/>
                  </a:lnTo>
                  <a:lnTo>
                    <a:pt x="144" y="459"/>
                  </a:lnTo>
                  <a:lnTo>
                    <a:pt x="107" y="442"/>
                  </a:lnTo>
                  <a:lnTo>
                    <a:pt x="74" y="416"/>
                  </a:lnTo>
                  <a:lnTo>
                    <a:pt x="46" y="385"/>
                  </a:lnTo>
                  <a:lnTo>
                    <a:pt x="24" y="347"/>
                  </a:lnTo>
                  <a:lnTo>
                    <a:pt x="8" y="305"/>
                  </a:lnTo>
                  <a:lnTo>
                    <a:pt x="1" y="259"/>
                  </a:lnTo>
                  <a:lnTo>
                    <a:pt x="0" y="235"/>
                  </a:lnTo>
                  <a:lnTo>
                    <a:pt x="1" y="210"/>
                  </a:lnTo>
                  <a:lnTo>
                    <a:pt x="8" y="165"/>
                  </a:lnTo>
                  <a:lnTo>
                    <a:pt x="24" y="123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7" y="28"/>
                  </a:lnTo>
                  <a:lnTo>
                    <a:pt x="144" y="10"/>
                  </a:lnTo>
                  <a:lnTo>
                    <a:pt x="185" y="0"/>
                  </a:lnTo>
                  <a:lnTo>
                    <a:pt x="205" y="0"/>
                  </a:lnTo>
                  <a:lnTo>
                    <a:pt x="227" y="0"/>
                  </a:lnTo>
                  <a:lnTo>
                    <a:pt x="267" y="10"/>
                  </a:lnTo>
                  <a:lnTo>
                    <a:pt x="304" y="28"/>
                  </a:lnTo>
                  <a:lnTo>
                    <a:pt x="336" y="53"/>
                  </a:lnTo>
                  <a:lnTo>
                    <a:pt x="364" y="85"/>
                  </a:lnTo>
                  <a:lnTo>
                    <a:pt x="387" y="123"/>
                  </a:lnTo>
                  <a:lnTo>
                    <a:pt x="402" y="165"/>
                  </a:lnTo>
                  <a:lnTo>
                    <a:pt x="411" y="210"/>
                  </a:lnTo>
                  <a:lnTo>
                    <a:pt x="411" y="23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4463775" y="4260003"/>
              <a:ext cx="541145" cy="613915"/>
            </a:xfrm>
            <a:custGeom>
              <a:avLst/>
              <a:gdLst/>
              <a:ahLst/>
              <a:cxnLst/>
              <a:rect l="l" t="t" r="r" b="b"/>
              <a:pathLst>
                <a:path w="1637" h="1857" extrusionOk="0">
                  <a:moveTo>
                    <a:pt x="1636" y="599"/>
                  </a:moveTo>
                  <a:lnTo>
                    <a:pt x="1636" y="567"/>
                  </a:lnTo>
                  <a:lnTo>
                    <a:pt x="1630" y="504"/>
                  </a:lnTo>
                  <a:lnTo>
                    <a:pt x="1618" y="444"/>
                  </a:lnTo>
                  <a:lnTo>
                    <a:pt x="1600" y="387"/>
                  </a:lnTo>
                  <a:lnTo>
                    <a:pt x="1576" y="333"/>
                  </a:lnTo>
                  <a:lnTo>
                    <a:pt x="1545" y="281"/>
                  </a:lnTo>
                  <a:lnTo>
                    <a:pt x="1508" y="234"/>
                  </a:lnTo>
                  <a:lnTo>
                    <a:pt x="1464" y="190"/>
                  </a:lnTo>
                  <a:lnTo>
                    <a:pt x="1413" y="150"/>
                  </a:lnTo>
                  <a:lnTo>
                    <a:pt x="1356" y="114"/>
                  </a:lnTo>
                  <a:lnTo>
                    <a:pt x="1293" y="83"/>
                  </a:lnTo>
                  <a:lnTo>
                    <a:pt x="1223" y="56"/>
                  </a:lnTo>
                  <a:lnTo>
                    <a:pt x="1146" y="35"/>
                  </a:lnTo>
                  <a:lnTo>
                    <a:pt x="1061" y="17"/>
                  </a:lnTo>
                  <a:lnTo>
                    <a:pt x="969" y="5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6" y="0"/>
                  </a:lnTo>
                  <a:lnTo>
                    <a:pt x="668" y="5"/>
                  </a:lnTo>
                  <a:lnTo>
                    <a:pt x="577" y="17"/>
                  </a:lnTo>
                  <a:lnTo>
                    <a:pt x="492" y="35"/>
                  </a:lnTo>
                  <a:lnTo>
                    <a:pt x="414" y="56"/>
                  </a:lnTo>
                  <a:lnTo>
                    <a:pt x="344" y="83"/>
                  </a:lnTo>
                  <a:lnTo>
                    <a:pt x="281" y="114"/>
                  </a:lnTo>
                  <a:lnTo>
                    <a:pt x="224" y="150"/>
                  </a:lnTo>
                  <a:lnTo>
                    <a:pt x="173" y="190"/>
                  </a:lnTo>
                  <a:lnTo>
                    <a:pt x="130" y="234"/>
                  </a:lnTo>
                  <a:lnTo>
                    <a:pt x="93" y="281"/>
                  </a:lnTo>
                  <a:lnTo>
                    <a:pt x="61" y="333"/>
                  </a:lnTo>
                  <a:lnTo>
                    <a:pt x="38" y="387"/>
                  </a:lnTo>
                  <a:lnTo>
                    <a:pt x="19" y="444"/>
                  </a:lnTo>
                  <a:lnTo>
                    <a:pt x="8" y="504"/>
                  </a:lnTo>
                  <a:lnTo>
                    <a:pt x="1" y="567"/>
                  </a:lnTo>
                  <a:lnTo>
                    <a:pt x="1" y="599"/>
                  </a:lnTo>
                  <a:lnTo>
                    <a:pt x="0" y="668"/>
                  </a:lnTo>
                  <a:lnTo>
                    <a:pt x="1" y="842"/>
                  </a:lnTo>
                  <a:lnTo>
                    <a:pt x="9" y="992"/>
                  </a:lnTo>
                  <a:lnTo>
                    <a:pt x="20" y="1096"/>
                  </a:lnTo>
                  <a:lnTo>
                    <a:pt x="38" y="1202"/>
                  </a:lnTo>
                  <a:lnTo>
                    <a:pt x="64" y="1306"/>
                  </a:lnTo>
                  <a:lnTo>
                    <a:pt x="100" y="1408"/>
                  </a:lnTo>
                  <a:lnTo>
                    <a:pt x="146" y="1505"/>
                  </a:lnTo>
                  <a:lnTo>
                    <a:pt x="205" y="1594"/>
                  </a:lnTo>
                  <a:lnTo>
                    <a:pt x="279" y="1674"/>
                  </a:lnTo>
                  <a:lnTo>
                    <a:pt x="343" y="1725"/>
                  </a:lnTo>
                  <a:lnTo>
                    <a:pt x="392" y="1757"/>
                  </a:lnTo>
                  <a:lnTo>
                    <a:pt x="444" y="1783"/>
                  </a:lnTo>
                  <a:lnTo>
                    <a:pt x="501" y="1807"/>
                  </a:lnTo>
                  <a:lnTo>
                    <a:pt x="563" y="1827"/>
                  </a:lnTo>
                  <a:lnTo>
                    <a:pt x="629" y="1841"/>
                  </a:lnTo>
                  <a:lnTo>
                    <a:pt x="701" y="1851"/>
                  </a:lnTo>
                  <a:lnTo>
                    <a:pt x="778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6" y="1851"/>
                  </a:lnTo>
                  <a:lnTo>
                    <a:pt x="1008" y="1841"/>
                  </a:lnTo>
                  <a:lnTo>
                    <a:pt x="1075" y="1827"/>
                  </a:lnTo>
                  <a:lnTo>
                    <a:pt x="1136" y="1807"/>
                  </a:lnTo>
                  <a:lnTo>
                    <a:pt x="1193" y="1783"/>
                  </a:lnTo>
                  <a:lnTo>
                    <a:pt x="1246" y="1757"/>
                  </a:lnTo>
                  <a:lnTo>
                    <a:pt x="1294" y="1725"/>
                  </a:lnTo>
                  <a:lnTo>
                    <a:pt x="1360" y="1674"/>
                  </a:lnTo>
                  <a:lnTo>
                    <a:pt x="1432" y="1594"/>
                  </a:lnTo>
                  <a:lnTo>
                    <a:pt x="1491" y="1505"/>
                  </a:lnTo>
                  <a:lnTo>
                    <a:pt x="1538" y="1408"/>
                  </a:lnTo>
                  <a:lnTo>
                    <a:pt x="1574" y="1306"/>
                  </a:lnTo>
                  <a:lnTo>
                    <a:pt x="1600" y="1202"/>
                  </a:lnTo>
                  <a:lnTo>
                    <a:pt x="1618" y="1096"/>
                  </a:lnTo>
                  <a:lnTo>
                    <a:pt x="1629" y="992"/>
                  </a:lnTo>
                  <a:lnTo>
                    <a:pt x="1637" y="842"/>
                  </a:lnTo>
                  <a:lnTo>
                    <a:pt x="1637" y="668"/>
                  </a:lnTo>
                  <a:lnTo>
                    <a:pt x="1636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4573592" y="4556375"/>
              <a:ext cx="58216" cy="63508"/>
            </a:xfrm>
            <a:custGeom>
              <a:avLst/>
              <a:gdLst/>
              <a:ahLst/>
              <a:cxnLst/>
              <a:rect l="l" t="t" r="r" b="b"/>
              <a:pathLst>
                <a:path w="178" h="195" extrusionOk="0">
                  <a:moveTo>
                    <a:pt x="178" y="98"/>
                  </a:moveTo>
                  <a:lnTo>
                    <a:pt x="177" y="117"/>
                  </a:lnTo>
                  <a:lnTo>
                    <a:pt x="163" y="152"/>
                  </a:lnTo>
                  <a:lnTo>
                    <a:pt x="139" y="179"/>
                  </a:lnTo>
                  <a:lnTo>
                    <a:pt x="107" y="193"/>
                  </a:lnTo>
                  <a:lnTo>
                    <a:pt x="90" y="195"/>
                  </a:lnTo>
                  <a:lnTo>
                    <a:pt x="71" y="193"/>
                  </a:lnTo>
                  <a:lnTo>
                    <a:pt x="39" y="179"/>
                  </a:lnTo>
                  <a:lnTo>
                    <a:pt x="15" y="152"/>
                  </a:lnTo>
                  <a:lnTo>
                    <a:pt x="3" y="117"/>
                  </a:lnTo>
                  <a:lnTo>
                    <a:pt x="0" y="98"/>
                  </a:lnTo>
                  <a:lnTo>
                    <a:pt x="3" y="77"/>
                  </a:lnTo>
                  <a:lnTo>
                    <a:pt x="15" y="43"/>
                  </a:lnTo>
                  <a:lnTo>
                    <a:pt x="39" y="16"/>
                  </a:lnTo>
                  <a:lnTo>
                    <a:pt x="71" y="2"/>
                  </a:lnTo>
                  <a:lnTo>
                    <a:pt x="90" y="0"/>
                  </a:lnTo>
                  <a:lnTo>
                    <a:pt x="107" y="2"/>
                  </a:lnTo>
                  <a:lnTo>
                    <a:pt x="139" y="16"/>
                  </a:lnTo>
                  <a:lnTo>
                    <a:pt x="163" y="43"/>
                  </a:lnTo>
                  <a:lnTo>
                    <a:pt x="177" y="77"/>
                  </a:lnTo>
                  <a:lnTo>
                    <a:pt x="178" y="98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4581530" y="4565637"/>
              <a:ext cx="17200" cy="17200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53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3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4553745" y="4490221"/>
              <a:ext cx="95263" cy="31754"/>
            </a:xfrm>
            <a:custGeom>
              <a:avLst/>
              <a:gdLst/>
              <a:ahLst/>
              <a:cxnLst/>
              <a:rect l="l" t="t" r="r" b="b"/>
              <a:pathLst>
                <a:path w="289" h="97" extrusionOk="0">
                  <a:moveTo>
                    <a:pt x="9" y="88"/>
                  </a:moveTo>
                  <a:lnTo>
                    <a:pt x="17" y="90"/>
                  </a:lnTo>
                  <a:lnTo>
                    <a:pt x="36" y="90"/>
                  </a:lnTo>
                  <a:lnTo>
                    <a:pt x="69" y="81"/>
                  </a:lnTo>
                  <a:lnTo>
                    <a:pt x="131" y="70"/>
                  </a:lnTo>
                  <a:lnTo>
                    <a:pt x="194" y="73"/>
                  </a:lnTo>
                  <a:lnTo>
                    <a:pt x="243" y="85"/>
                  </a:lnTo>
                  <a:lnTo>
                    <a:pt x="272" y="95"/>
                  </a:lnTo>
                  <a:lnTo>
                    <a:pt x="276" y="97"/>
                  </a:lnTo>
                  <a:lnTo>
                    <a:pt x="285" y="91"/>
                  </a:lnTo>
                  <a:lnTo>
                    <a:pt x="289" y="78"/>
                  </a:lnTo>
                  <a:lnTo>
                    <a:pt x="288" y="61"/>
                  </a:lnTo>
                  <a:lnTo>
                    <a:pt x="279" y="42"/>
                  </a:lnTo>
                  <a:lnTo>
                    <a:pt x="258" y="23"/>
                  </a:lnTo>
                  <a:lnTo>
                    <a:pt x="227" y="8"/>
                  </a:lnTo>
                  <a:lnTo>
                    <a:pt x="181" y="0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6"/>
                  </a:lnTo>
                  <a:lnTo>
                    <a:pt x="50" y="18"/>
                  </a:lnTo>
                  <a:lnTo>
                    <a:pt x="26" y="32"/>
                  </a:lnTo>
                  <a:lnTo>
                    <a:pt x="10" y="48"/>
                  </a:lnTo>
                  <a:lnTo>
                    <a:pt x="1" y="63"/>
                  </a:lnTo>
                  <a:lnTo>
                    <a:pt x="0" y="76"/>
                  </a:lnTo>
                  <a:lnTo>
                    <a:pt x="4" y="86"/>
                  </a:lnTo>
                  <a:lnTo>
                    <a:pt x="9" y="88"/>
                  </a:lnTo>
                  <a:close/>
                </a:path>
              </a:pathLst>
            </a:custGeom>
            <a:solidFill>
              <a:srgbClr val="684B3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4840856" y="4556375"/>
              <a:ext cx="58216" cy="63508"/>
            </a:xfrm>
            <a:custGeom>
              <a:avLst/>
              <a:gdLst/>
              <a:ahLst/>
              <a:cxnLst/>
              <a:rect l="l" t="t" r="r" b="b"/>
              <a:pathLst>
                <a:path w="178" h="195" extrusionOk="0">
                  <a:moveTo>
                    <a:pt x="178" y="98"/>
                  </a:moveTo>
                  <a:lnTo>
                    <a:pt x="177" y="117"/>
                  </a:lnTo>
                  <a:lnTo>
                    <a:pt x="163" y="152"/>
                  </a:lnTo>
                  <a:lnTo>
                    <a:pt x="139" y="179"/>
                  </a:lnTo>
                  <a:lnTo>
                    <a:pt x="107" y="193"/>
                  </a:lnTo>
                  <a:lnTo>
                    <a:pt x="89" y="195"/>
                  </a:lnTo>
                  <a:lnTo>
                    <a:pt x="71" y="193"/>
                  </a:lnTo>
                  <a:lnTo>
                    <a:pt x="39" y="179"/>
                  </a:lnTo>
                  <a:lnTo>
                    <a:pt x="15" y="152"/>
                  </a:lnTo>
                  <a:lnTo>
                    <a:pt x="1" y="117"/>
                  </a:lnTo>
                  <a:lnTo>
                    <a:pt x="0" y="98"/>
                  </a:lnTo>
                  <a:lnTo>
                    <a:pt x="1" y="77"/>
                  </a:lnTo>
                  <a:lnTo>
                    <a:pt x="15" y="43"/>
                  </a:lnTo>
                  <a:lnTo>
                    <a:pt x="39" y="16"/>
                  </a:lnTo>
                  <a:lnTo>
                    <a:pt x="71" y="2"/>
                  </a:lnTo>
                  <a:lnTo>
                    <a:pt x="89" y="0"/>
                  </a:lnTo>
                  <a:lnTo>
                    <a:pt x="107" y="2"/>
                  </a:lnTo>
                  <a:lnTo>
                    <a:pt x="139" y="16"/>
                  </a:lnTo>
                  <a:lnTo>
                    <a:pt x="163" y="43"/>
                  </a:lnTo>
                  <a:lnTo>
                    <a:pt x="177" y="77"/>
                  </a:lnTo>
                  <a:lnTo>
                    <a:pt x="178" y="98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4848795" y="4565637"/>
              <a:ext cx="17200" cy="17200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7" y="53"/>
                  </a:lnTo>
                  <a:lnTo>
                    <a:pt x="16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4819687" y="4490221"/>
              <a:ext cx="96586" cy="31754"/>
            </a:xfrm>
            <a:custGeom>
              <a:avLst/>
              <a:gdLst/>
              <a:ahLst/>
              <a:cxnLst/>
              <a:rect l="l" t="t" r="r" b="b"/>
              <a:pathLst>
                <a:path w="289" h="97" extrusionOk="0">
                  <a:moveTo>
                    <a:pt x="281" y="88"/>
                  </a:moveTo>
                  <a:lnTo>
                    <a:pt x="273" y="90"/>
                  </a:lnTo>
                  <a:lnTo>
                    <a:pt x="254" y="90"/>
                  </a:lnTo>
                  <a:lnTo>
                    <a:pt x="220" y="81"/>
                  </a:lnTo>
                  <a:lnTo>
                    <a:pt x="158" y="70"/>
                  </a:lnTo>
                  <a:lnTo>
                    <a:pt x="96" y="73"/>
                  </a:lnTo>
                  <a:lnTo>
                    <a:pt x="46" y="85"/>
                  </a:lnTo>
                  <a:lnTo>
                    <a:pt x="18" y="95"/>
                  </a:lnTo>
                  <a:lnTo>
                    <a:pt x="13" y="97"/>
                  </a:lnTo>
                  <a:lnTo>
                    <a:pt x="4" y="91"/>
                  </a:lnTo>
                  <a:lnTo>
                    <a:pt x="0" y="78"/>
                  </a:lnTo>
                  <a:lnTo>
                    <a:pt x="1" y="61"/>
                  </a:lnTo>
                  <a:lnTo>
                    <a:pt x="11" y="42"/>
                  </a:lnTo>
                  <a:lnTo>
                    <a:pt x="31" y="23"/>
                  </a:lnTo>
                  <a:lnTo>
                    <a:pt x="62" y="8"/>
                  </a:lnTo>
                  <a:lnTo>
                    <a:pt x="108" y="0"/>
                  </a:lnTo>
                  <a:lnTo>
                    <a:pt x="138" y="0"/>
                  </a:lnTo>
                  <a:lnTo>
                    <a:pt x="163" y="0"/>
                  </a:lnTo>
                  <a:lnTo>
                    <a:pt x="206" y="6"/>
                  </a:lnTo>
                  <a:lnTo>
                    <a:pt x="240" y="18"/>
                  </a:lnTo>
                  <a:lnTo>
                    <a:pt x="263" y="32"/>
                  </a:lnTo>
                  <a:lnTo>
                    <a:pt x="280" y="48"/>
                  </a:lnTo>
                  <a:lnTo>
                    <a:pt x="288" y="63"/>
                  </a:lnTo>
                  <a:lnTo>
                    <a:pt x="289" y="76"/>
                  </a:lnTo>
                  <a:lnTo>
                    <a:pt x="285" y="86"/>
                  </a:lnTo>
                  <a:lnTo>
                    <a:pt x="281" y="88"/>
                  </a:lnTo>
                  <a:close/>
                </a:path>
              </a:pathLst>
            </a:custGeom>
            <a:solidFill>
              <a:srgbClr val="684B3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4688701" y="4687361"/>
              <a:ext cx="92616" cy="33077"/>
            </a:xfrm>
            <a:custGeom>
              <a:avLst/>
              <a:gdLst/>
              <a:ahLst/>
              <a:cxnLst/>
              <a:rect l="l" t="t" r="r" b="b"/>
              <a:pathLst>
                <a:path w="279" h="100" extrusionOk="0">
                  <a:moveTo>
                    <a:pt x="140" y="43"/>
                  </a:moveTo>
                  <a:lnTo>
                    <a:pt x="108" y="41"/>
                  </a:lnTo>
                  <a:lnTo>
                    <a:pt x="56" y="24"/>
                  </a:lnTo>
                  <a:lnTo>
                    <a:pt x="20" y="6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9"/>
                  </a:lnTo>
                  <a:lnTo>
                    <a:pt x="0" y="22"/>
                  </a:lnTo>
                  <a:lnTo>
                    <a:pt x="13" y="52"/>
                  </a:lnTo>
                  <a:lnTo>
                    <a:pt x="34" y="73"/>
                  </a:lnTo>
                  <a:lnTo>
                    <a:pt x="56" y="86"/>
                  </a:lnTo>
                  <a:lnTo>
                    <a:pt x="84" y="95"/>
                  </a:lnTo>
                  <a:lnTo>
                    <a:pt x="119" y="100"/>
                  </a:lnTo>
                  <a:lnTo>
                    <a:pt x="140" y="100"/>
                  </a:lnTo>
                  <a:lnTo>
                    <a:pt x="160" y="100"/>
                  </a:lnTo>
                  <a:lnTo>
                    <a:pt x="196" y="95"/>
                  </a:lnTo>
                  <a:lnTo>
                    <a:pt x="224" y="86"/>
                  </a:lnTo>
                  <a:lnTo>
                    <a:pt x="245" y="73"/>
                  </a:lnTo>
                  <a:lnTo>
                    <a:pt x="267" y="52"/>
                  </a:lnTo>
                  <a:lnTo>
                    <a:pt x="279" y="22"/>
                  </a:lnTo>
                  <a:lnTo>
                    <a:pt x="279" y="9"/>
                  </a:lnTo>
                  <a:lnTo>
                    <a:pt x="279" y="3"/>
                  </a:lnTo>
                  <a:lnTo>
                    <a:pt x="274" y="0"/>
                  </a:lnTo>
                  <a:lnTo>
                    <a:pt x="259" y="6"/>
                  </a:lnTo>
                  <a:lnTo>
                    <a:pt x="224" y="24"/>
                  </a:lnTo>
                  <a:lnTo>
                    <a:pt x="172" y="41"/>
                  </a:lnTo>
                  <a:lnTo>
                    <a:pt x="140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4719132" y="4793209"/>
              <a:ext cx="31754" cy="10585"/>
            </a:xfrm>
            <a:custGeom>
              <a:avLst/>
              <a:gdLst/>
              <a:ahLst/>
              <a:cxnLst/>
              <a:rect l="l" t="t" r="r" b="b"/>
              <a:pathLst>
                <a:path w="97" h="36" extrusionOk="0">
                  <a:moveTo>
                    <a:pt x="49" y="15"/>
                  </a:moveTo>
                  <a:lnTo>
                    <a:pt x="27" y="12"/>
                  </a:lnTo>
                  <a:lnTo>
                    <a:pt x="8" y="2"/>
                  </a:lnTo>
                  <a:lnTo>
                    <a:pt x="1" y="0"/>
                  </a:lnTo>
                  <a:lnTo>
                    <a:pt x="0" y="3"/>
                  </a:lnTo>
                  <a:lnTo>
                    <a:pt x="1" y="13"/>
                  </a:lnTo>
                  <a:lnTo>
                    <a:pt x="15" y="28"/>
                  </a:lnTo>
                  <a:lnTo>
                    <a:pt x="35" y="34"/>
                  </a:lnTo>
                  <a:lnTo>
                    <a:pt x="49" y="36"/>
                  </a:lnTo>
                  <a:lnTo>
                    <a:pt x="63" y="34"/>
                  </a:lnTo>
                  <a:lnTo>
                    <a:pt x="82" y="28"/>
                  </a:lnTo>
                  <a:lnTo>
                    <a:pt x="96" y="13"/>
                  </a:lnTo>
                  <a:lnTo>
                    <a:pt x="97" y="3"/>
                  </a:lnTo>
                  <a:lnTo>
                    <a:pt x="97" y="0"/>
                  </a:lnTo>
                  <a:lnTo>
                    <a:pt x="91" y="2"/>
                  </a:lnTo>
                  <a:lnTo>
                    <a:pt x="70" y="12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660916" y="4756162"/>
              <a:ext cx="146863" cy="23816"/>
            </a:xfrm>
            <a:custGeom>
              <a:avLst/>
              <a:gdLst/>
              <a:ahLst/>
              <a:cxnLst/>
              <a:rect l="l" t="t" r="r" b="b"/>
              <a:pathLst>
                <a:path w="445" h="73" extrusionOk="0">
                  <a:moveTo>
                    <a:pt x="223" y="45"/>
                  </a:moveTo>
                  <a:lnTo>
                    <a:pt x="172" y="43"/>
                  </a:lnTo>
                  <a:lnTo>
                    <a:pt x="90" y="28"/>
                  </a:lnTo>
                  <a:lnTo>
                    <a:pt x="33" y="10"/>
                  </a:lnTo>
                  <a:lnTo>
                    <a:pt x="3" y="0"/>
                  </a:lnTo>
                  <a:lnTo>
                    <a:pt x="0" y="3"/>
                  </a:lnTo>
                  <a:lnTo>
                    <a:pt x="2" y="10"/>
                  </a:lnTo>
                  <a:lnTo>
                    <a:pt x="21" y="31"/>
                  </a:lnTo>
                  <a:lnTo>
                    <a:pt x="71" y="55"/>
                  </a:lnTo>
                  <a:lnTo>
                    <a:pt x="134" y="69"/>
                  </a:lnTo>
                  <a:lnTo>
                    <a:pt x="189" y="73"/>
                  </a:lnTo>
                  <a:lnTo>
                    <a:pt x="223" y="73"/>
                  </a:lnTo>
                  <a:lnTo>
                    <a:pt x="256" y="73"/>
                  </a:lnTo>
                  <a:lnTo>
                    <a:pt x="311" y="69"/>
                  </a:lnTo>
                  <a:lnTo>
                    <a:pt x="374" y="55"/>
                  </a:lnTo>
                  <a:lnTo>
                    <a:pt x="424" y="31"/>
                  </a:lnTo>
                  <a:lnTo>
                    <a:pt x="443" y="10"/>
                  </a:lnTo>
                  <a:lnTo>
                    <a:pt x="445" y="3"/>
                  </a:lnTo>
                  <a:lnTo>
                    <a:pt x="442" y="0"/>
                  </a:lnTo>
                  <a:lnTo>
                    <a:pt x="412" y="10"/>
                  </a:lnTo>
                  <a:lnTo>
                    <a:pt x="355" y="28"/>
                  </a:lnTo>
                  <a:lnTo>
                    <a:pt x="273" y="43"/>
                  </a:lnTo>
                  <a:lnTo>
                    <a:pt x="223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4525961" y="4651638"/>
              <a:ext cx="79386" cy="7938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121"/>
                  </a:moveTo>
                  <a:lnTo>
                    <a:pt x="239" y="145"/>
                  </a:lnTo>
                  <a:lnTo>
                    <a:pt x="221" y="188"/>
                  </a:lnTo>
                  <a:lnTo>
                    <a:pt x="188" y="221"/>
                  </a:lnTo>
                  <a:lnTo>
                    <a:pt x="145" y="240"/>
                  </a:lnTo>
                  <a:lnTo>
                    <a:pt x="121" y="241"/>
                  </a:lnTo>
                  <a:lnTo>
                    <a:pt x="96" y="240"/>
                  </a:lnTo>
                  <a:lnTo>
                    <a:pt x="53" y="221"/>
                  </a:lnTo>
                  <a:lnTo>
                    <a:pt x="21" y="188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21" y="53"/>
                  </a:lnTo>
                  <a:lnTo>
                    <a:pt x="53" y="20"/>
                  </a:lnTo>
                  <a:lnTo>
                    <a:pt x="96" y="3"/>
                  </a:lnTo>
                  <a:lnTo>
                    <a:pt x="121" y="0"/>
                  </a:lnTo>
                  <a:lnTo>
                    <a:pt x="145" y="3"/>
                  </a:lnTo>
                  <a:lnTo>
                    <a:pt x="188" y="20"/>
                  </a:lnTo>
                  <a:lnTo>
                    <a:pt x="221" y="53"/>
                  </a:lnTo>
                  <a:lnTo>
                    <a:pt x="239" y="96"/>
                  </a:lnTo>
                  <a:lnTo>
                    <a:pt x="241" y="121"/>
                  </a:lnTo>
                  <a:close/>
                </a:path>
              </a:pathLst>
            </a:custGeom>
            <a:solidFill>
              <a:srgbClr val="F9AA8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4868641" y="4651638"/>
              <a:ext cx="80709" cy="7938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121"/>
                  </a:moveTo>
                  <a:lnTo>
                    <a:pt x="239" y="145"/>
                  </a:lnTo>
                  <a:lnTo>
                    <a:pt x="221" y="188"/>
                  </a:lnTo>
                  <a:lnTo>
                    <a:pt x="188" y="221"/>
                  </a:lnTo>
                  <a:lnTo>
                    <a:pt x="145" y="240"/>
                  </a:lnTo>
                  <a:lnTo>
                    <a:pt x="121" y="241"/>
                  </a:lnTo>
                  <a:lnTo>
                    <a:pt x="96" y="240"/>
                  </a:lnTo>
                  <a:lnTo>
                    <a:pt x="53" y="221"/>
                  </a:lnTo>
                  <a:lnTo>
                    <a:pt x="21" y="188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21" y="53"/>
                  </a:lnTo>
                  <a:lnTo>
                    <a:pt x="53" y="20"/>
                  </a:lnTo>
                  <a:lnTo>
                    <a:pt x="96" y="3"/>
                  </a:lnTo>
                  <a:lnTo>
                    <a:pt x="121" y="0"/>
                  </a:lnTo>
                  <a:lnTo>
                    <a:pt x="145" y="3"/>
                  </a:lnTo>
                  <a:lnTo>
                    <a:pt x="188" y="20"/>
                  </a:lnTo>
                  <a:lnTo>
                    <a:pt x="221" y="53"/>
                  </a:lnTo>
                  <a:lnTo>
                    <a:pt x="239" y="96"/>
                  </a:lnTo>
                  <a:lnTo>
                    <a:pt x="241" y="121"/>
                  </a:lnTo>
                  <a:close/>
                </a:path>
              </a:pathLst>
            </a:custGeom>
            <a:solidFill>
              <a:srgbClr val="F9AA8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4429375" y="4912287"/>
              <a:ext cx="305634" cy="175971"/>
            </a:xfrm>
            <a:custGeom>
              <a:avLst/>
              <a:gdLst/>
              <a:ahLst/>
              <a:cxnLst/>
              <a:rect l="l" t="t" r="r" b="b"/>
              <a:pathLst>
                <a:path w="923" h="532" extrusionOk="0">
                  <a:moveTo>
                    <a:pt x="923" y="0"/>
                  </a:moveTo>
                  <a:lnTo>
                    <a:pt x="923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0" y="468"/>
                  </a:lnTo>
                  <a:lnTo>
                    <a:pt x="30" y="425"/>
                  </a:lnTo>
                  <a:lnTo>
                    <a:pt x="58" y="380"/>
                  </a:lnTo>
                  <a:lnTo>
                    <a:pt x="94" y="335"/>
                  </a:lnTo>
                  <a:lnTo>
                    <a:pt x="138" y="291"/>
                  </a:lnTo>
                  <a:lnTo>
                    <a:pt x="190" y="246"/>
                  </a:lnTo>
                  <a:lnTo>
                    <a:pt x="248" y="204"/>
                  </a:lnTo>
                  <a:lnTo>
                    <a:pt x="312" y="166"/>
                  </a:lnTo>
                  <a:lnTo>
                    <a:pt x="380" y="128"/>
                  </a:lnTo>
                  <a:lnTo>
                    <a:pt x="455" y="95"/>
                  </a:lnTo>
                  <a:lnTo>
                    <a:pt x="533" y="66"/>
                  </a:lnTo>
                  <a:lnTo>
                    <a:pt x="615" y="41"/>
                  </a:lnTo>
                  <a:lnTo>
                    <a:pt x="700" y="21"/>
                  </a:lnTo>
                  <a:lnTo>
                    <a:pt x="788" y="7"/>
                  </a:lnTo>
                  <a:lnTo>
                    <a:pt x="877" y="0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4735009" y="4912287"/>
              <a:ext cx="304311" cy="175971"/>
            </a:xfrm>
            <a:custGeom>
              <a:avLst/>
              <a:gdLst/>
              <a:ahLst/>
              <a:cxnLst/>
              <a:rect l="l" t="t" r="r" b="b"/>
              <a:pathLst>
                <a:path w="923" h="532" extrusionOk="0">
                  <a:moveTo>
                    <a:pt x="0" y="0"/>
                  </a:moveTo>
                  <a:lnTo>
                    <a:pt x="0" y="532"/>
                  </a:lnTo>
                  <a:lnTo>
                    <a:pt x="923" y="532"/>
                  </a:lnTo>
                  <a:lnTo>
                    <a:pt x="923" y="511"/>
                  </a:lnTo>
                  <a:lnTo>
                    <a:pt x="912" y="468"/>
                  </a:lnTo>
                  <a:lnTo>
                    <a:pt x="892" y="425"/>
                  </a:lnTo>
                  <a:lnTo>
                    <a:pt x="864" y="380"/>
                  </a:lnTo>
                  <a:lnTo>
                    <a:pt x="828" y="335"/>
                  </a:lnTo>
                  <a:lnTo>
                    <a:pt x="784" y="291"/>
                  </a:lnTo>
                  <a:lnTo>
                    <a:pt x="732" y="246"/>
                  </a:lnTo>
                  <a:lnTo>
                    <a:pt x="674" y="204"/>
                  </a:lnTo>
                  <a:lnTo>
                    <a:pt x="611" y="166"/>
                  </a:lnTo>
                  <a:lnTo>
                    <a:pt x="542" y="128"/>
                  </a:lnTo>
                  <a:lnTo>
                    <a:pt x="468" y="95"/>
                  </a:lnTo>
                  <a:lnTo>
                    <a:pt x="389" y="66"/>
                  </a:lnTo>
                  <a:lnTo>
                    <a:pt x="307" y="41"/>
                  </a:lnTo>
                  <a:lnTo>
                    <a:pt x="222" y="21"/>
                  </a:lnTo>
                  <a:lnTo>
                    <a:pt x="134" y="7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4606669" y="4912287"/>
              <a:ext cx="128340" cy="168033"/>
            </a:xfrm>
            <a:custGeom>
              <a:avLst/>
              <a:gdLst/>
              <a:ahLst/>
              <a:cxnLst/>
              <a:rect l="l" t="t" r="r" b="b"/>
              <a:pathLst>
                <a:path w="385" h="507" extrusionOk="0">
                  <a:moveTo>
                    <a:pt x="385" y="507"/>
                  </a:moveTo>
                  <a:lnTo>
                    <a:pt x="385" y="0"/>
                  </a:lnTo>
                  <a:lnTo>
                    <a:pt x="334" y="1"/>
                  </a:lnTo>
                  <a:lnTo>
                    <a:pt x="235" y="10"/>
                  </a:lnTo>
                  <a:lnTo>
                    <a:pt x="138" y="27"/>
                  </a:lnTo>
                  <a:lnTo>
                    <a:pt x="45" y="50"/>
                  </a:lnTo>
                  <a:lnTo>
                    <a:pt x="0" y="64"/>
                  </a:lnTo>
                  <a:lnTo>
                    <a:pt x="385" y="5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4735009" y="4912287"/>
              <a:ext cx="127017" cy="168033"/>
            </a:xfrm>
            <a:custGeom>
              <a:avLst/>
              <a:gdLst/>
              <a:ahLst/>
              <a:cxnLst/>
              <a:rect l="l" t="t" r="r" b="b"/>
              <a:pathLst>
                <a:path w="385" h="507" extrusionOk="0">
                  <a:moveTo>
                    <a:pt x="0" y="507"/>
                  </a:moveTo>
                  <a:lnTo>
                    <a:pt x="0" y="0"/>
                  </a:lnTo>
                  <a:lnTo>
                    <a:pt x="50" y="1"/>
                  </a:lnTo>
                  <a:lnTo>
                    <a:pt x="149" y="10"/>
                  </a:lnTo>
                  <a:lnTo>
                    <a:pt x="246" y="27"/>
                  </a:lnTo>
                  <a:lnTo>
                    <a:pt x="340" y="50"/>
                  </a:lnTo>
                  <a:lnTo>
                    <a:pt x="385" y="64"/>
                  </a:lnTo>
                  <a:lnTo>
                    <a:pt x="0" y="5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4639746" y="4912287"/>
              <a:ext cx="189202" cy="91293"/>
            </a:xfrm>
            <a:custGeom>
              <a:avLst/>
              <a:gdLst/>
              <a:ahLst/>
              <a:cxnLst/>
              <a:rect l="l" t="t" r="r" b="b"/>
              <a:pathLst>
                <a:path w="570" h="277" extrusionOk="0">
                  <a:moveTo>
                    <a:pt x="285" y="0"/>
                  </a:moveTo>
                  <a:lnTo>
                    <a:pt x="211" y="1"/>
                  </a:lnTo>
                  <a:lnTo>
                    <a:pt x="68" y="20"/>
                  </a:lnTo>
                  <a:lnTo>
                    <a:pt x="0" y="35"/>
                  </a:lnTo>
                  <a:lnTo>
                    <a:pt x="5" y="68"/>
                  </a:lnTo>
                  <a:lnTo>
                    <a:pt x="26" y="127"/>
                  </a:lnTo>
                  <a:lnTo>
                    <a:pt x="50" y="167"/>
                  </a:lnTo>
                  <a:lnTo>
                    <a:pt x="81" y="204"/>
                  </a:lnTo>
                  <a:lnTo>
                    <a:pt x="123" y="237"/>
                  </a:lnTo>
                  <a:lnTo>
                    <a:pt x="177" y="262"/>
                  </a:lnTo>
                  <a:lnTo>
                    <a:pt x="245" y="276"/>
                  </a:lnTo>
                  <a:lnTo>
                    <a:pt x="285" y="277"/>
                  </a:lnTo>
                  <a:lnTo>
                    <a:pt x="324" y="276"/>
                  </a:lnTo>
                  <a:lnTo>
                    <a:pt x="392" y="262"/>
                  </a:lnTo>
                  <a:lnTo>
                    <a:pt x="446" y="237"/>
                  </a:lnTo>
                  <a:lnTo>
                    <a:pt x="488" y="204"/>
                  </a:lnTo>
                  <a:lnTo>
                    <a:pt x="520" y="167"/>
                  </a:lnTo>
                  <a:lnTo>
                    <a:pt x="543" y="127"/>
                  </a:lnTo>
                  <a:lnTo>
                    <a:pt x="564" y="68"/>
                  </a:lnTo>
                  <a:lnTo>
                    <a:pt x="570" y="35"/>
                  </a:lnTo>
                  <a:lnTo>
                    <a:pt x="501" y="20"/>
                  </a:lnTo>
                  <a:lnTo>
                    <a:pt x="358" y="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4664885" y="4906994"/>
              <a:ext cx="138925" cy="74093"/>
            </a:xfrm>
            <a:custGeom>
              <a:avLst/>
              <a:gdLst/>
              <a:ahLst/>
              <a:cxnLst/>
              <a:rect l="l" t="t" r="r" b="b"/>
              <a:pathLst>
                <a:path w="421" h="225" extrusionOk="0">
                  <a:moveTo>
                    <a:pt x="0" y="35"/>
                  </a:moveTo>
                  <a:lnTo>
                    <a:pt x="0" y="41"/>
                  </a:lnTo>
                  <a:lnTo>
                    <a:pt x="6" y="79"/>
                  </a:lnTo>
                  <a:lnTo>
                    <a:pt x="17" y="113"/>
                  </a:lnTo>
                  <a:lnTo>
                    <a:pt x="37" y="148"/>
                  </a:lnTo>
                  <a:lnTo>
                    <a:pt x="68" y="182"/>
                  </a:lnTo>
                  <a:lnTo>
                    <a:pt x="113" y="209"/>
                  </a:lnTo>
                  <a:lnTo>
                    <a:pt x="173" y="224"/>
                  </a:lnTo>
                  <a:lnTo>
                    <a:pt x="211" y="225"/>
                  </a:lnTo>
                  <a:lnTo>
                    <a:pt x="248" y="224"/>
                  </a:lnTo>
                  <a:lnTo>
                    <a:pt x="310" y="209"/>
                  </a:lnTo>
                  <a:lnTo>
                    <a:pt x="354" y="182"/>
                  </a:lnTo>
                  <a:lnTo>
                    <a:pt x="385" y="148"/>
                  </a:lnTo>
                  <a:lnTo>
                    <a:pt x="404" y="113"/>
                  </a:lnTo>
                  <a:lnTo>
                    <a:pt x="415" y="79"/>
                  </a:lnTo>
                  <a:lnTo>
                    <a:pt x="421" y="41"/>
                  </a:lnTo>
                  <a:lnTo>
                    <a:pt x="421" y="35"/>
                  </a:lnTo>
                  <a:lnTo>
                    <a:pt x="415" y="33"/>
                  </a:lnTo>
                  <a:lnTo>
                    <a:pt x="344" y="14"/>
                  </a:lnTo>
                  <a:lnTo>
                    <a:pt x="256" y="2"/>
                  </a:lnTo>
                  <a:lnTo>
                    <a:pt x="188" y="0"/>
                  </a:lnTo>
                  <a:lnTo>
                    <a:pt x="114" y="5"/>
                  </a:lnTo>
                  <a:lnTo>
                    <a:pt x="39" y="2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4547130" y="4918902"/>
              <a:ext cx="187879" cy="169356"/>
            </a:xfrm>
            <a:custGeom>
              <a:avLst/>
              <a:gdLst/>
              <a:ahLst/>
              <a:cxnLst/>
              <a:rect l="l" t="t" r="r" b="b"/>
              <a:pathLst>
                <a:path w="567" h="511" extrusionOk="0">
                  <a:moveTo>
                    <a:pt x="243" y="19"/>
                  </a:moveTo>
                  <a:lnTo>
                    <a:pt x="243" y="14"/>
                  </a:lnTo>
                  <a:lnTo>
                    <a:pt x="239" y="9"/>
                  </a:lnTo>
                  <a:lnTo>
                    <a:pt x="224" y="3"/>
                  </a:lnTo>
                  <a:lnTo>
                    <a:pt x="189" y="0"/>
                  </a:lnTo>
                  <a:lnTo>
                    <a:pt x="146" y="6"/>
                  </a:lnTo>
                  <a:lnTo>
                    <a:pt x="100" y="19"/>
                  </a:lnTo>
                  <a:lnTo>
                    <a:pt x="56" y="39"/>
                  </a:lnTo>
                  <a:lnTo>
                    <a:pt x="21" y="67"/>
                  </a:lnTo>
                  <a:lnTo>
                    <a:pt x="5" y="93"/>
                  </a:lnTo>
                  <a:lnTo>
                    <a:pt x="0" y="112"/>
                  </a:lnTo>
                  <a:lnTo>
                    <a:pt x="0" y="123"/>
                  </a:lnTo>
                  <a:lnTo>
                    <a:pt x="1" y="134"/>
                  </a:lnTo>
                  <a:lnTo>
                    <a:pt x="7" y="155"/>
                  </a:lnTo>
                  <a:lnTo>
                    <a:pt x="26" y="186"/>
                  </a:lnTo>
                  <a:lnTo>
                    <a:pt x="67" y="223"/>
                  </a:lnTo>
                  <a:lnTo>
                    <a:pt x="119" y="259"/>
                  </a:lnTo>
                  <a:lnTo>
                    <a:pt x="210" y="305"/>
                  </a:lnTo>
                  <a:lnTo>
                    <a:pt x="319" y="354"/>
                  </a:lnTo>
                  <a:lnTo>
                    <a:pt x="354" y="371"/>
                  </a:lnTo>
                  <a:lnTo>
                    <a:pt x="418" y="410"/>
                  </a:lnTo>
                  <a:lnTo>
                    <a:pt x="547" y="498"/>
                  </a:lnTo>
                  <a:lnTo>
                    <a:pt x="565" y="511"/>
                  </a:lnTo>
                  <a:lnTo>
                    <a:pt x="566" y="508"/>
                  </a:lnTo>
                  <a:lnTo>
                    <a:pt x="567" y="476"/>
                  </a:lnTo>
                  <a:lnTo>
                    <a:pt x="559" y="439"/>
                  </a:lnTo>
                  <a:lnTo>
                    <a:pt x="546" y="411"/>
                  </a:lnTo>
                  <a:lnTo>
                    <a:pt x="525" y="381"/>
                  </a:lnTo>
                  <a:lnTo>
                    <a:pt x="492" y="351"/>
                  </a:lnTo>
                  <a:lnTo>
                    <a:pt x="472" y="337"/>
                  </a:lnTo>
                  <a:lnTo>
                    <a:pt x="449" y="322"/>
                  </a:lnTo>
                  <a:lnTo>
                    <a:pt x="406" y="285"/>
                  </a:lnTo>
                  <a:lnTo>
                    <a:pt x="345" y="218"/>
                  </a:lnTo>
                  <a:lnTo>
                    <a:pt x="279" y="123"/>
                  </a:lnTo>
                  <a:lnTo>
                    <a:pt x="250" y="62"/>
                  </a:lnTo>
                  <a:lnTo>
                    <a:pt x="243" y="29"/>
                  </a:lnTo>
                  <a:lnTo>
                    <a:pt x="243" y="19"/>
                  </a:lnTo>
                  <a:close/>
                </a:path>
              </a:pathLst>
            </a:custGeom>
            <a:solidFill>
              <a:srgbClr val="3ABD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4733686" y="4918902"/>
              <a:ext cx="186556" cy="169356"/>
            </a:xfrm>
            <a:custGeom>
              <a:avLst/>
              <a:gdLst/>
              <a:ahLst/>
              <a:cxnLst/>
              <a:rect l="l" t="t" r="r" b="b"/>
              <a:pathLst>
                <a:path w="567" h="511" extrusionOk="0">
                  <a:moveTo>
                    <a:pt x="324" y="19"/>
                  </a:moveTo>
                  <a:lnTo>
                    <a:pt x="324" y="14"/>
                  </a:lnTo>
                  <a:lnTo>
                    <a:pt x="328" y="9"/>
                  </a:lnTo>
                  <a:lnTo>
                    <a:pt x="343" y="3"/>
                  </a:lnTo>
                  <a:lnTo>
                    <a:pt x="378" y="0"/>
                  </a:lnTo>
                  <a:lnTo>
                    <a:pt x="421" y="6"/>
                  </a:lnTo>
                  <a:lnTo>
                    <a:pt x="467" y="19"/>
                  </a:lnTo>
                  <a:lnTo>
                    <a:pt x="511" y="39"/>
                  </a:lnTo>
                  <a:lnTo>
                    <a:pt x="546" y="67"/>
                  </a:lnTo>
                  <a:lnTo>
                    <a:pt x="562" y="93"/>
                  </a:lnTo>
                  <a:lnTo>
                    <a:pt x="567" y="112"/>
                  </a:lnTo>
                  <a:lnTo>
                    <a:pt x="567" y="123"/>
                  </a:lnTo>
                  <a:lnTo>
                    <a:pt x="567" y="134"/>
                  </a:lnTo>
                  <a:lnTo>
                    <a:pt x="561" y="155"/>
                  </a:lnTo>
                  <a:lnTo>
                    <a:pt x="541" y="186"/>
                  </a:lnTo>
                  <a:lnTo>
                    <a:pt x="501" y="223"/>
                  </a:lnTo>
                  <a:lnTo>
                    <a:pt x="448" y="259"/>
                  </a:lnTo>
                  <a:lnTo>
                    <a:pt x="359" y="305"/>
                  </a:lnTo>
                  <a:lnTo>
                    <a:pt x="248" y="354"/>
                  </a:lnTo>
                  <a:lnTo>
                    <a:pt x="213" y="371"/>
                  </a:lnTo>
                  <a:lnTo>
                    <a:pt x="149" y="410"/>
                  </a:lnTo>
                  <a:lnTo>
                    <a:pt x="20" y="498"/>
                  </a:lnTo>
                  <a:lnTo>
                    <a:pt x="2" y="511"/>
                  </a:lnTo>
                  <a:lnTo>
                    <a:pt x="2" y="508"/>
                  </a:lnTo>
                  <a:lnTo>
                    <a:pt x="0" y="476"/>
                  </a:lnTo>
                  <a:lnTo>
                    <a:pt x="9" y="439"/>
                  </a:lnTo>
                  <a:lnTo>
                    <a:pt x="22" y="411"/>
                  </a:lnTo>
                  <a:lnTo>
                    <a:pt x="42" y="381"/>
                  </a:lnTo>
                  <a:lnTo>
                    <a:pt x="75" y="351"/>
                  </a:lnTo>
                  <a:lnTo>
                    <a:pt x="96" y="337"/>
                  </a:lnTo>
                  <a:lnTo>
                    <a:pt x="118" y="322"/>
                  </a:lnTo>
                  <a:lnTo>
                    <a:pt x="162" y="285"/>
                  </a:lnTo>
                  <a:lnTo>
                    <a:pt x="223" y="218"/>
                  </a:lnTo>
                  <a:lnTo>
                    <a:pt x="288" y="123"/>
                  </a:lnTo>
                  <a:lnTo>
                    <a:pt x="317" y="62"/>
                  </a:lnTo>
                  <a:lnTo>
                    <a:pt x="325" y="29"/>
                  </a:lnTo>
                  <a:lnTo>
                    <a:pt x="324" y="19"/>
                  </a:lnTo>
                  <a:close/>
                </a:path>
              </a:pathLst>
            </a:custGeom>
            <a:solidFill>
              <a:srgbClr val="3ABD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4379097" y="4106524"/>
              <a:ext cx="710501" cy="828255"/>
            </a:xfrm>
            <a:custGeom>
              <a:avLst/>
              <a:gdLst/>
              <a:ahLst/>
              <a:cxnLst/>
              <a:rect l="l" t="t" r="r" b="b"/>
              <a:pathLst>
                <a:path w="2149" h="2505" extrusionOk="0">
                  <a:moveTo>
                    <a:pt x="1075" y="0"/>
                  </a:moveTo>
                  <a:lnTo>
                    <a:pt x="987" y="1"/>
                  </a:lnTo>
                  <a:lnTo>
                    <a:pt x="828" y="20"/>
                  </a:lnTo>
                  <a:lnTo>
                    <a:pt x="687" y="56"/>
                  </a:lnTo>
                  <a:lnTo>
                    <a:pt x="563" y="108"/>
                  </a:lnTo>
                  <a:lnTo>
                    <a:pt x="453" y="173"/>
                  </a:lnTo>
                  <a:lnTo>
                    <a:pt x="359" y="251"/>
                  </a:lnTo>
                  <a:lnTo>
                    <a:pt x="279" y="340"/>
                  </a:lnTo>
                  <a:lnTo>
                    <a:pt x="211" y="438"/>
                  </a:lnTo>
                  <a:lnTo>
                    <a:pt x="154" y="545"/>
                  </a:lnTo>
                  <a:lnTo>
                    <a:pt x="109" y="658"/>
                  </a:lnTo>
                  <a:lnTo>
                    <a:pt x="72" y="775"/>
                  </a:lnTo>
                  <a:lnTo>
                    <a:pt x="45" y="896"/>
                  </a:lnTo>
                  <a:lnTo>
                    <a:pt x="25" y="1019"/>
                  </a:lnTo>
                  <a:lnTo>
                    <a:pt x="12" y="1141"/>
                  </a:lnTo>
                  <a:lnTo>
                    <a:pt x="1" y="1323"/>
                  </a:lnTo>
                  <a:lnTo>
                    <a:pt x="0" y="1440"/>
                  </a:lnTo>
                  <a:lnTo>
                    <a:pt x="0" y="1497"/>
                  </a:lnTo>
                  <a:lnTo>
                    <a:pt x="8" y="1606"/>
                  </a:lnTo>
                  <a:lnTo>
                    <a:pt x="22" y="1708"/>
                  </a:lnTo>
                  <a:lnTo>
                    <a:pt x="41" y="1805"/>
                  </a:lnTo>
                  <a:lnTo>
                    <a:pt x="66" y="1895"/>
                  </a:lnTo>
                  <a:lnTo>
                    <a:pt x="96" y="1979"/>
                  </a:lnTo>
                  <a:lnTo>
                    <a:pt x="130" y="2058"/>
                  </a:lnTo>
                  <a:lnTo>
                    <a:pt x="168" y="2131"/>
                  </a:lnTo>
                  <a:lnTo>
                    <a:pt x="210" y="2198"/>
                  </a:lnTo>
                  <a:lnTo>
                    <a:pt x="253" y="2258"/>
                  </a:lnTo>
                  <a:lnTo>
                    <a:pt x="323" y="2338"/>
                  </a:lnTo>
                  <a:lnTo>
                    <a:pt x="418" y="2423"/>
                  </a:lnTo>
                  <a:lnTo>
                    <a:pt x="515" y="2484"/>
                  </a:lnTo>
                  <a:lnTo>
                    <a:pt x="563" y="2505"/>
                  </a:lnTo>
                  <a:lnTo>
                    <a:pt x="550" y="2483"/>
                  </a:lnTo>
                  <a:lnTo>
                    <a:pt x="478" y="2325"/>
                  </a:lnTo>
                  <a:lnTo>
                    <a:pt x="418" y="2168"/>
                  </a:lnTo>
                  <a:lnTo>
                    <a:pt x="375" y="2026"/>
                  </a:lnTo>
                  <a:lnTo>
                    <a:pt x="351" y="1923"/>
                  </a:lnTo>
                  <a:lnTo>
                    <a:pt x="330" y="1814"/>
                  </a:lnTo>
                  <a:lnTo>
                    <a:pt x="316" y="1700"/>
                  </a:lnTo>
                  <a:lnTo>
                    <a:pt x="309" y="1583"/>
                  </a:lnTo>
                  <a:lnTo>
                    <a:pt x="310" y="1462"/>
                  </a:lnTo>
                  <a:lnTo>
                    <a:pt x="322" y="1341"/>
                  </a:lnTo>
                  <a:lnTo>
                    <a:pt x="345" y="1219"/>
                  </a:lnTo>
                  <a:lnTo>
                    <a:pt x="363" y="1159"/>
                  </a:lnTo>
                  <a:lnTo>
                    <a:pt x="378" y="1110"/>
                  </a:lnTo>
                  <a:lnTo>
                    <a:pt x="416" y="1026"/>
                  </a:lnTo>
                  <a:lnTo>
                    <a:pt x="461" y="956"/>
                  </a:lnTo>
                  <a:lnTo>
                    <a:pt x="513" y="900"/>
                  </a:lnTo>
                  <a:lnTo>
                    <a:pt x="569" y="855"/>
                  </a:lnTo>
                  <a:lnTo>
                    <a:pt x="627" y="820"/>
                  </a:lnTo>
                  <a:lnTo>
                    <a:pt x="687" y="796"/>
                  </a:lnTo>
                  <a:lnTo>
                    <a:pt x="748" y="778"/>
                  </a:lnTo>
                  <a:lnTo>
                    <a:pt x="837" y="764"/>
                  </a:lnTo>
                  <a:lnTo>
                    <a:pt x="942" y="764"/>
                  </a:lnTo>
                  <a:lnTo>
                    <a:pt x="1057" y="780"/>
                  </a:lnTo>
                  <a:lnTo>
                    <a:pt x="1075" y="785"/>
                  </a:lnTo>
                  <a:lnTo>
                    <a:pt x="1092" y="780"/>
                  </a:lnTo>
                  <a:lnTo>
                    <a:pt x="1207" y="764"/>
                  </a:lnTo>
                  <a:lnTo>
                    <a:pt x="1312" y="764"/>
                  </a:lnTo>
                  <a:lnTo>
                    <a:pt x="1402" y="778"/>
                  </a:lnTo>
                  <a:lnTo>
                    <a:pt x="1462" y="796"/>
                  </a:lnTo>
                  <a:lnTo>
                    <a:pt x="1522" y="820"/>
                  </a:lnTo>
                  <a:lnTo>
                    <a:pt x="1581" y="855"/>
                  </a:lnTo>
                  <a:lnTo>
                    <a:pt x="1636" y="900"/>
                  </a:lnTo>
                  <a:lnTo>
                    <a:pt x="1688" y="956"/>
                  </a:lnTo>
                  <a:lnTo>
                    <a:pt x="1733" y="1026"/>
                  </a:lnTo>
                  <a:lnTo>
                    <a:pt x="1772" y="1110"/>
                  </a:lnTo>
                  <a:lnTo>
                    <a:pt x="1787" y="1159"/>
                  </a:lnTo>
                  <a:lnTo>
                    <a:pt x="1804" y="1219"/>
                  </a:lnTo>
                  <a:lnTo>
                    <a:pt x="1828" y="1341"/>
                  </a:lnTo>
                  <a:lnTo>
                    <a:pt x="1839" y="1462"/>
                  </a:lnTo>
                  <a:lnTo>
                    <a:pt x="1840" y="1583"/>
                  </a:lnTo>
                  <a:lnTo>
                    <a:pt x="1833" y="1700"/>
                  </a:lnTo>
                  <a:lnTo>
                    <a:pt x="1819" y="1814"/>
                  </a:lnTo>
                  <a:lnTo>
                    <a:pt x="1799" y="1923"/>
                  </a:lnTo>
                  <a:lnTo>
                    <a:pt x="1774" y="2026"/>
                  </a:lnTo>
                  <a:lnTo>
                    <a:pt x="1731" y="2168"/>
                  </a:lnTo>
                  <a:lnTo>
                    <a:pt x="1672" y="2325"/>
                  </a:lnTo>
                  <a:lnTo>
                    <a:pt x="1600" y="2483"/>
                  </a:lnTo>
                  <a:lnTo>
                    <a:pt x="1587" y="2505"/>
                  </a:lnTo>
                  <a:lnTo>
                    <a:pt x="1634" y="2484"/>
                  </a:lnTo>
                  <a:lnTo>
                    <a:pt x="1731" y="2423"/>
                  </a:lnTo>
                  <a:lnTo>
                    <a:pt x="1827" y="2338"/>
                  </a:lnTo>
                  <a:lnTo>
                    <a:pt x="1896" y="2258"/>
                  </a:lnTo>
                  <a:lnTo>
                    <a:pt x="1941" y="2198"/>
                  </a:lnTo>
                  <a:lnTo>
                    <a:pt x="1981" y="2131"/>
                  </a:lnTo>
                  <a:lnTo>
                    <a:pt x="2019" y="2058"/>
                  </a:lnTo>
                  <a:lnTo>
                    <a:pt x="2053" y="1979"/>
                  </a:lnTo>
                  <a:lnTo>
                    <a:pt x="2084" y="1895"/>
                  </a:lnTo>
                  <a:lnTo>
                    <a:pt x="2108" y="1805"/>
                  </a:lnTo>
                  <a:lnTo>
                    <a:pt x="2129" y="1708"/>
                  </a:lnTo>
                  <a:lnTo>
                    <a:pt x="2142" y="1606"/>
                  </a:lnTo>
                  <a:lnTo>
                    <a:pt x="2149" y="1497"/>
                  </a:lnTo>
                  <a:lnTo>
                    <a:pt x="2149" y="1440"/>
                  </a:lnTo>
                  <a:lnTo>
                    <a:pt x="2149" y="1323"/>
                  </a:lnTo>
                  <a:lnTo>
                    <a:pt x="2138" y="1141"/>
                  </a:lnTo>
                  <a:lnTo>
                    <a:pt x="2124" y="1019"/>
                  </a:lnTo>
                  <a:lnTo>
                    <a:pt x="2104" y="896"/>
                  </a:lnTo>
                  <a:lnTo>
                    <a:pt x="2077" y="775"/>
                  </a:lnTo>
                  <a:lnTo>
                    <a:pt x="2041" y="658"/>
                  </a:lnTo>
                  <a:lnTo>
                    <a:pt x="1995" y="545"/>
                  </a:lnTo>
                  <a:lnTo>
                    <a:pt x="1938" y="438"/>
                  </a:lnTo>
                  <a:lnTo>
                    <a:pt x="1871" y="340"/>
                  </a:lnTo>
                  <a:lnTo>
                    <a:pt x="1790" y="251"/>
                  </a:lnTo>
                  <a:lnTo>
                    <a:pt x="1696" y="173"/>
                  </a:lnTo>
                  <a:lnTo>
                    <a:pt x="1587" y="108"/>
                  </a:lnTo>
                  <a:lnTo>
                    <a:pt x="1463" y="56"/>
                  </a:lnTo>
                  <a:lnTo>
                    <a:pt x="1321" y="20"/>
                  </a:lnTo>
                  <a:lnTo>
                    <a:pt x="1162" y="1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4446575" y="4252064"/>
              <a:ext cx="607299" cy="448528"/>
            </a:xfrm>
            <a:custGeom>
              <a:avLst/>
              <a:gdLst/>
              <a:ahLst/>
              <a:cxnLst/>
              <a:rect l="l" t="t" r="r" b="b"/>
              <a:pathLst>
                <a:path w="1834" h="1355" extrusionOk="0">
                  <a:moveTo>
                    <a:pt x="1191" y="490"/>
                  </a:moveTo>
                  <a:lnTo>
                    <a:pt x="1180" y="496"/>
                  </a:lnTo>
                  <a:lnTo>
                    <a:pt x="1065" y="544"/>
                  </a:lnTo>
                  <a:lnTo>
                    <a:pt x="924" y="591"/>
                  </a:lnTo>
                  <a:lnTo>
                    <a:pt x="816" y="616"/>
                  </a:lnTo>
                  <a:lnTo>
                    <a:pt x="700" y="634"/>
                  </a:lnTo>
                  <a:lnTo>
                    <a:pt x="580" y="638"/>
                  </a:lnTo>
                  <a:lnTo>
                    <a:pt x="521" y="633"/>
                  </a:lnTo>
                  <a:lnTo>
                    <a:pt x="492" y="630"/>
                  </a:lnTo>
                  <a:lnTo>
                    <a:pt x="437" y="631"/>
                  </a:lnTo>
                  <a:lnTo>
                    <a:pt x="388" y="641"/>
                  </a:lnTo>
                  <a:lnTo>
                    <a:pt x="341" y="656"/>
                  </a:lnTo>
                  <a:lnTo>
                    <a:pt x="301" y="678"/>
                  </a:lnTo>
                  <a:lnTo>
                    <a:pt x="263" y="705"/>
                  </a:lnTo>
                  <a:lnTo>
                    <a:pt x="230" y="737"/>
                  </a:lnTo>
                  <a:lnTo>
                    <a:pt x="200" y="773"/>
                  </a:lnTo>
                  <a:lnTo>
                    <a:pt x="164" y="832"/>
                  </a:lnTo>
                  <a:lnTo>
                    <a:pt x="129" y="919"/>
                  </a:lnTo>
                  <a:lnTo>
                    <a:pt x="109" y="1009"/>
                  </a:lnTo>
                  <a:lnTo>
                    <a:pt x="103" y="1098"/>
                  </a:lnTo>
                  <a:lnTo>
                    <a:pt x="105" y="1140"/>
                  </a:lnTo>
                  <a:lnTo>
                    <a:pt x="0" y="658"/>
                  </a:lnTo>
                  <a:lnTo>
                    <a:pt x="190" y="278"/>
                  </a:lnTo>
                  <a:lnTo>
                    <a:pt x="731" y="0"/>
                  </a:lnTo>
                  <a:lnTo>
                    <a:pt x="1242" y="24"/>
                  </a:lnTo>
                  <a:lnTo>
                    <a:pt x="1484" y="234"/>
                  </a:lnTo>
                  <a:lnTo>
                    <a:pt x="1689" y="490"/>
                  </a:lnTo>
                  <a:lnTo>
                    <a:pt x="1834" y="658"/>
                  </a:lnTo>
                  <a:lnTo>
                    <a:pt x="1764" y="1177"/>
                  </a:lnTo>
                  <a:lnTo>
                    <a:pt x="1617" y="1355"/>
                  </a:lnTo>
                  <a:lnTo>
                    <a:pt x="1621" y="1334"/>
                  </a:lnTo>
                  <a:lnTo>
                    <a:pt x="1631" y="1196"/>
                  </a:lnTo>
                  <a:lnTo>
                    <a:pt x="1626" y="1068"/>
                  </a:lnTo>
                  <a:lnTo>
                    <a:pt x="1606" y="961"/>
                  </a:lnTo>
                  <a:lnTo>
                    <a:pt x="1586" y="888"/>
                  </a:lnTo>
                  <a:lnTo>
                    <a:pt x="1557" y="815"/>
                  </a:lnTo>
                  <a:lnTo>
                    <a:pt x="1517" y="743"/>
                  </a:lnTo>
                  <a:lnTo>
                    <a:pt x="1468" y="676"/>
                  </a:lnTo>
                  <a:lnTo>
                    <a:pt x="1406" y="613"/>
                  </a:lnTo>
                  <a:lnTo>
                    <a:pt x="1332" y="557"/>
                  </a:lnTo>
                  <a:lnTo>
                    <a:pt x="1243" y="510"/>
                  </a:lnTo>
                  <a:lnTo>
                    <a:pt x="1191" y="49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8" name="Google Shape;168;p1"/>
          <p:cNvSpPr/>
          <p:nvPr/>
        </p:nvSpPr>
        <p:spPr>
          <a:xfrm>
            <a:off x="5704693" y="5337973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김지승</a:t>
            </a:r>
            <a:endParaRPr sz="12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1"/>
          <p:cNvSpPr/>
          <p:nvPr/>
        </p:nvSpPr>
        <p:spPr>
          <a:xfrm>
            <a:off x="6985337" y="5349796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오석빈</a:t>
            </a:r>
            <a:endParaRPr sz="12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1"/>
          <p:cNvSpPr/>
          <p:nvPr/>
        </p:nvSpPr>
        <p:spPr>
          <a:xfrm>
            <a:off x="4367649" y="5337931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권순국</a:t>
            </a:r>
            <a:endParaRPr sz="12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1" name="Google Shape;171;p1"/>
          <p:cNvGrpSpPr/>
          <p:nvPr/>
        </p:nvGrpSpPr>
        <p:grpSpPr>
          <a:xfrm>
            <a:off x="7098448" y="4156005"/>
            <a:ext cx="678747" cy="943365"/>
            <a:chOff x="2371" y="2919"/>
            <a:chExt cx="513" cy="713"/>
          </a:xfrm>
        </p:grpSpPr>
        <p:sp>
          <p:nvSpPr>
            <p:cNvPr id="172" name="Google Shape;172;p1"/>
            <p:cNvSpPr/>
            <p:nvPr/>
          </p:nvSpPr>
          <p:spPr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2575" y="3451"/>
              <a:ext cx="105" cy="37"/>
            </a:xfrm>
            <a:custGeom>
              <a:avLst/>
              <a:gdLst/>
              <a:ahLst/>
              <a:cxnLst/>
              <a:rect l="l" t="t" r="r" b="b"/>
              <a:pathLst>
                <a:path w="423" h="147" extrusionOk="0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2371" y="3209"/>
              <a:ext cx="103" cy="118"/>
            </a:xfrm>
            <a:custGeom>
              <a:avLst/>
              <a:gdLst/>
              <a:ahLst/>
              <a:cxnLst/>
              <a:rect l="l" t="t" r="r" b="b"/>
              <a:pathLst>
                <a:path w="412" h="469" extrusionOk="0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2781" y="3209"/>
              <a:ext cx="103" cy="118"/>
            </a:xfrm>
            <a:custGeom>
              <a:avLst/>
              <a:gdLst/>
              <a:ahLst/>
              <a:cxnLst/>
              <a:rect l="l" t="t" r="r" b="b"/>
              <a:pathLst>
                <a:path w="412" h="469" extrusionOk="0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2423" y="3006"/>
              <a:ext cx="409" cy="464"/>
            </a:xfrm>
            <a:custGeom>
              <a:avLst/>
              <a:gdLst/>
              <a:ahLst/>
              <a:cxnLst/>
              <a:rect l="l" t="t" r="r" b="b"/>
              <a:pathLst>
                <a:path w="1638" h="1857" extrusionOk="0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2506" y="3230"/>
              <a:ext cx="44" cy="48"/>
            </a:xfrm>
            <a:custGeom>
              <a:avLst/>
              <a:gdLst/>
              <a:ahLst/>
              <a:cxnLst/>
              <a:rect l="l" t="t" r="r" b="b"/>
              <a:pathLst>
                <a:path w="176" h="194" extrusionOk="0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2512" y="3236"/>
              <a:ext cx="13" cy="14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2490" y="3165"/>
              <a:ext cx="73" cy="31"/>
            </a:xfrm>
            <a:custGeom>
              <a:avLst/>
              <a:gdLst/>
              <a:ahLst/>
              <a:cxnLst/>
              <a:rect l="l" t="t" r="r" b="b"/>
              <a:pathLst>
                <a:path w="291" h="126" extrusionOk="0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2708" y="3230"/>
              <a:ext cx="44" cy="48"/>
            </a:xfrm>
            <a:custGeom>
              <a:avLst/>
              <a:gdLst/>
              <a:ahLst/>
              <a:cxnLst/>
              <a:rect l="l" t="t" r="r" b="b"/>
              <a:pathLst>
                <a:path w="176" h="194" extrusionOk="0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2714" y="3236"/>
              <a:ext cx="13" cy="14"/>
            </a:xfrm>
            <a:custGeom>
              <a:avLst/>
              <a:gdLst/>
              <a:ahLst/>
              <a:cxnLst/>
              <a:rect l="l" t="t" r="r" b="b"/>
              <a:pathLst>
                <a:path w="54" h="54" extrusionOk="0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2692" y="3165"/>
              <a:ext cx="73" cy="31"/>
            </a:xfrm>
            <a:custGeom>
              <a:avLst/>
              <a:gdLst/>
              <a:ahLst/>
              <a:cxnLst/>
              <a:rect l="l" t="t" r="r" b="b"/>
              <a:pathLst>
                <a:path w="290" h="126" extrusionOk="0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2592" y="3328"/>
              <a:ext cx="71" cy="26"/>
            </a:xfrm>
            <a:custGeom>
              <a:avLst/>
              <a:gdLst/>
              <a:ahLst/>
              <a:cxnLst/>
              <a:rect l="l" t="t" r="r" b="b"/>
              <a:pathLst>
                <a:path w="282" h="101" extrusionOk="0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2615" y="3408"/>
              <a:ext cx="25" cy="9"/>
            </a:xfrm>
            <a:custGeom>
              <a:avLst/>
              <a:gdLst/>
              <a:ahLst/>
              <a:cxnLst/>
              <a:rect l="l" t="t" r="r" b="b"/>
              <a:pathLst>
                <a:path w="97" h="34" extrusionOk="0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2572" y="3380"/>
              <a:ext cx="111" cy="19"/>
            </a:xfrm>
            <a:custGeom>
              <a:avLst/>
              <a:gdLst/>
              <a:ahLst/>
              <a:cxnLst/>
              <a:rect l="l" t="t" r="r" b="b"/>
              <a:pathLst>
                <a:path w="445" h="74" extrusionOk="0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2371" y="3499"/>
              <a:ext cx="256" cy="133"/>
            </a:xfrm>
            <a:custGeom>
              <a:avLst/>
              <a:gdLst/>
              <a:ahLst/>
              <a:cxnLst/>
              <a:rect l="l" t="t" r="r" b="b"/>
              <a:pathLst>
                <a:path w="1026" h="532" extrusionOk="0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2627" y="3499"/>
              <a:ext cx="257" cy="133"/>
            </a:xfrm>
            <a:custGeom>
              <a:avLst/>
              <a:gdLst/>
              <a:ahLst/>
              <a:cxnLst/>
              <a:rect l="l" t="t" r="r" b="b"/>
              <a:pathLst>
                <a:path w="1026" h="532" extrusionOk="0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2550" y="3499"/>
              <a:ext cx="158" cy="46"/>
            </a:xfrm>
            <a:custGeom>
              <a:avLst/>
              <a:gdLst/>
              <a:ahLst/>
              <a:cxnLst/>
              <a:rect l="l" t="t" r="r" b="b"/>
              <a:pathLst>
                <a:path w="635" h="186" extrusionOk="0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2575" y="3494"/>
              <a:ext cx="105" cy="28"/>
            </a:xfrm>
            <a:custGeom>
              <a:avLst/>
              <a:gdLst/>
              <a:ahLst/>
              <a:cxnLst/>
              <a:rect l="l" t="t" r="r" b="b"/>
              <a:pathLst>
                <a:path w="423" h="112" extrusionOk="0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2396" y="2919"/>
              <a:ext cx="472" cy="373"/>
            </a:xfrm>
            <a:custGeom>
              <a:avLst/>
              <a:gdLst/>
              <a:ahLst/>
              <a:cxnLst/>
              <a:rect l="l" t="t" r="r" b="b"/>
              <a:pathLst>
                <a:path w="1886" h="1491" extrusionOk="0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1" name="Google Shape;191;p1"/>
          <p:cNvGrpSpPr/>
          <p:nvPr/>
        </p:nvGrpSpPr>
        <p:grpSpPr>
          <a:xfrm>
            <a:off x="8376637" y="4156005"/>
            <a:ext cx="678747" cy="943365"/>
            <a:chOff x="2371" y="2919"/>
            <a:chExt cx="513" cy="713"/>
          </a:xfrm>
        </p:grpSpPr>
        <p:sp>
          <p:nvSpPr>
            <p:cNvPr id="192" name="Google Shape;192;p1"/>
            <p:cNvSpPr/>
            <p:nvPr/>
          </p:nvSpPr>
          <p:spPr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2575" y="3451"/>
              <a:ext cx="105" cy="37"/>
            </a:xfrm>
            <a:custGeom>
              <a:avLst/>
              <a:gdLst/>
              <a:ahLst/>
              <a:cxnLst/>
              <a:rect l="l" t="t" r="r" b="b"/>
              <a:pathLst>
                <a:path w="423" h="147" extrusionOk="0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2371" y="3209"/>
              <a:ext cx="103" cy="118"/>
            </a:xfrm>
            <a:custGeom>
              <a:avLst/>
              <a:gdLst/>
              <a:ahLst/>
              <a:cxnLst/>
              <a:rect l="l" t="t" r="r" b="b"/>
              <a:pathLst>
                <a:path w="412" h="469" extrusionOk="0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2781" y="3209"/>
              <a:ext cx="103" cy="118"/>
            </a:xfrm>
            <a:custGeom>
              <a:avLst/>
              <a:gdLst/>
              <a:ahLst/>
              <a:cxnLst/>
              <a:rect l="l" t="t" r="r" b="b"/>
              <a:pathLst>
                <a:path w="412" h="469" extrusionOk="0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2423" y="3006"/>
              <a:ext cx="409" cy="464"/>
            </a:xfrm>
            <a:custGeom>
              <a:avLst/>
              <a:gdLst/>
              <a:ahLst/>
              <a:cxnLst/>
              <a:rect l="l" t="t" r="r" b="b"/>
              <a:pathLst>
                <a:path w="1638" h="1857" extrusionOk="0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2506" y="3230"/>
              <a:ext cx="44" cy="48"/>
            </a:xfrm>
            <a:custGeom>
              <a:avLst/>
              <a:gdLst/>
              <a:ahLst/>
              <a:cxnLst/>
              <a:rect l="l" t="t" r="r" b="b"/>
              <a:pathLst>
                <a:path w="176" h="194" extrusionOk="0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2512" y="3236"/>
              <a:ext cx="13" cy="14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2490" y="3165"/>
              <a:ext cx="73" cy="31"/>
            </a:xfrm>
            <a:custGeom>
              <a:avLst/>
              <a:gdLst/>
              <a:ahLst/>
              <a:cxnLst/>
              <a:rect l="l" t="t" r="r" b="b"/>
              <a:pathLst>
                <a:path w="291" h="126" extrusionOk="0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2708" y="3230"/>
              <a:ext cx="44" cy="48"/>
            </a:xfrm>
            <a:custGeom>
              <a:avLst/>
              <a:gdLst/>
              <a:ahLst/>
              <a:cxnLst/>
              <a:rect l="l" t="t" r="r" b="b"/>
              <a:pathLst>
                <a:path w="176" h="194" extrusionOk="0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2714" y="3236"/>
              <a:ext cx="13" cy="14"/>
            </a:xfrm>
            <a:custGeom>
              <a:avLst/>
              <a:gdLst/>
              <a:ahLst/>
              <a:cxnLst/>
              <a:rect l="l" t="t" r="r" b="b"/>
              <a:pathLst>
                <a:path w="54" h="54" extrusionOk="0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2692" y="3165"/>
              <a:ext cx="73" cy="31"/>
            </a:xfrm>
            <a:custGeom>
              <a:avLst/>
              <a:gdLst/>
              <a:ahLst/>
              <a:cxnLst/>
              <a:rect l="l" t="t" r="r" b="b"/>
              <a:pathLst>
                <a:path w="290" h="126" extrusionOk="0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2592" y="3328"/>
              <a:ext cx="71" cy="26"/>
            </a:xfrm>
            <a:custGeom>
              <a:avLst/>
              <a:gdLst/>
              <a:ahLst/>
              <a:cxnLst/>
              <a:rect l="l" t="t" r="r" b="b"/>
              <a:pathLst>
                <a:path w="282" h="101" extrusionOk="0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2615" y="3408"/>
              <a:ext cx="25" cy="9"/>
            </a:xfrm>
            <a:custGeom>
              <a:avLst/>
              <a:gdLst/>
              <a:ahLst/>
              <a:cxnLst/>
              <a:rect l="l" t="t" r="r" b="b"/>
              <a:pathLst>
                <a:path w="97" h="34" extrusionOk="0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2572" y="3380"/>
              <a:ext cx="111" cy="19"/>
            </a:xfrm>
            <a:custGeom>
              <a:avLst/>
              <a:gdLst/>
              <a:ahLst/>
              <a:cxnLst/>
              <a:rect l="l" t="t" r="r" b="b"/>
              <a:pathLst>
                <a:path w="445" h="74" extrusionOk="0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2371" y="3499"/>
              <a:ext cx="256" cy="133"/>
            </a:xfrm>
            <a:custGeom>
              <a:avLst/>
              <a:gdLst/>
              <a:ahLst/>
              <a:cxnLst/>
              <a:rect l="l" t="t" r="r" b="b"/>
              <a:pathLst>
                <a:path w="1026" h="532" extrusionOk="0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2627" y="3499"/>
              <a:ext cx="257" cy="133"/>
            </a:xfrm>
            <a:custGeom>
              <a:avLst/>
              <a:gdLst/>
              <a:ahLst/>
              <a:cxnLst/>
              <a:rect l="l" t="t" r="r" b="b"/>
              <a:pathLst>
                <a:path w="1026" h="532" extrusionOk="0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2550" y="3499"/>
              <a:ext cx="158" cy="46"/>
            </a:xfrm>
            <a:custGeom>
              <a:avLst/>
              <a:gdLst/>
              <a:ahLst/>
              <a:cxnLst/>
              <a:rect l="l" t="t" r="r" b="b"/>
              <a:pathLst>
                <a:path w="635" h="186" extrusionOk="0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2575" y="3494"/>
              <a:ext cx="105" cy="28"/>
            </a:xfrm>
            <a:custGeom>
              <a:avLst/>
              <a:gdLst/>
              <a:ahLst/>
              <a:cxnLst/>
              <a:rect l="l" t="t" r="r" b="b"/>
              <a:pathLst>
                <a:path w="423" h="112" extrusionOk="0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2396" y="2919"/>
              <a:ext cx="472" cy="373"/>
            </a:xfrm>
            <a:custGeom>
              <a:avLst/>
              <a:gdLst/>
              <a:ahLst/>
              <a:cxnLst/>
              <a:rect l="l" t="t" r="r" b="b"/>
              <a:pathLst>
                <a:path w="1886" h="1491" extrusionOk="0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211" name="Google Shape;211;p1"/>
          <p:cNvCxnSpPr/>
          <p:nvPr/>
        </p:nvCxnSpPr>
        <p:spPr>
          <a:xfrm>
            <a:off x="2886075" y="5099370"/>
            <a:ext cx="6505575" cy="0"/>
          </a:xfrm>
          <a:prstGeom prst="straightConnector1">
            <a:avLst/>
          </a:prstGeom>
          <a:noFill/>
          <a:ln w="2857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2" name="Google Shape;212;p1"/>
          <p:cNvSpPr/>
          <p:nvPr/>
        </p:nvSpPr>
        <p:spPr>
          <a:xfrm>
            <a:off x="3111732" y="5337931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이은택</a:t>
            </a:r>
            <a:endParaRPr sz="12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1"/>
          <p:cNvSpPr/>
          <p:nvPr/>
        </p:nvSpPr>
        <p:spPr>
          <a:xfrm>
            <a:off x="8312007" y="5349796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이정훈</a:t>
            </a:r>
            <a:endParaRPr sz="12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4" name="Google Shape;214;p1"/>
          <p:cNvPicPr preferRelativeResize="0"/>
          <p:nvPr/>
        </p:nvPicPr>
        <p:blipFill rotWithShape="1">
          <a:blip r:embed="rId3">
            <a:alphaModFix/>
          </a:blip>
          <a:srcRect t="25529" b="29292"/>
          <a:stretch/>
        </p:blipFill>
        <p:spPr>
          <a:xfrm rot="-2">
            <a:off x="5093100" y="2794711"/>
            <a:ext cx="2005800" cy="9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"/>
          <p:cNvSpPr txBox="1"/>
          <p:nvPr/>
        </p:nvSpPr>
        <p:spPr>
          <a:xfrm>
            <a:off x="1244063" y="5878575"/>
            <a:ext cx="9789600" cy="11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약하지</a:t>
            </a:r>
            <a:r>
              <a:rPr lang="ko-KR" sz="1800" b="1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않아요</a:t>
            </a:r>
            <a:endParaRPr sz="5400" b="1" dirty="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8675e94d4_6_8"/>
          <p:cNvSpPr/>
          <p:nvPr/>
        </p:nvSpPr>
        <p:spPr>
          <a:xfrm>
            <a:off x="4000176" y="528800"/>
            <a:ext cx="4199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</a:t>
            </a:r>
            <a:r>
              <a:rPr lang="ko-KR" altLang="en-US" sz="3600" dirty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약국 찾기</a:t>
            </a:r>
            <a:endParaRPr sz="3600" dirty="0">
              <a:solidFill>
                <a:srgbClr val="46ACA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277" name="Google Shape;277;g88675e94d4_6_8"/>
          <p:cNvCxnSpPr/>
          <p:nvPr/>
        </p:nvCxnSpPr>
        <p:spPr>
          <a:xfrm>
            <a:off x="723159" y="1309779"/>
            <a:ext cx="10800000" cy="0"/>
          </a:xfrm>
          <a:prstGeom prst="straightConnector1">
            <a:avLst/>
          </a:prstGeom>
          <a:noFill/>
          <a:ln w="22225" cap="flat" cmpd="sng">
            <a:solidFill>
              <a:srgbClr val="595959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78" name="Google Shape;278;g88675e94d4_6_8"/>
          <p:cNvSpPr/>
          <p:nvPr/>
        </p:nvSpPr>
        <p:spPr>
          <a:xfrm>
            <a:off x="723159" y="1538557"/>
            <a:ext cx="5859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" name="Google Shape;113;p1">
            <a:extLst>
              <a:ext uri="{FF2B5EF4-FFF2-40B4-BE49-F238E27FC236}">
                <a16:creationId xmlns:a16="http://schemas.microsoft.com/office/drawing/2014/main" id="{C309BD0B-4768-44D1-ACA1-CB0D9A77A2C8}"/>
              </a:ext>
            </a:extLst>
          </p:cNvPr>
          <p:cNvSpPr/>
          <p:nvPr/>
        </p:nvSpPr>
        <p:spPr>
          <a:xfrm>
            <a:off x="36673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 cap="flat" cmpd="sng">
            <a:solidFill>
              <a:srgbClr val="46ACA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" name="Google Shape;114;p1">
            <a:extLst>
              <a:ext uri="{FF2B5EF4-FFF2-40B4-BE49-F238E27FC236}">
                <a16:creationId xmlns:a16="http://schemas.microsoft.com/office/drawing/2014/main" id="{A3C964FE-A47A-47C6-B463-599E3602BDEB}"/>
              </a:ext>
            </a:extLst>
          </p:cNvPr>
          <p:cNvSpPr/>
          <p:nvPr/>
        </p:nvSpPr>
        <p:spPr>
          <a:xfrm>
            <a:off x="252880" y="262082"/>
            <a:ext cx="11772000" cy="6408000"/>
          </a:xfrm>
          <a:prstGeom prst="roundRect">
            <a:avLst>
              <a:gd name="adj" fmla="val 5051"/>
            </a:avLst>
          </a:prstGeom>
          <a:noFill/>
          <a:ln w="3175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" name="KakaoTalk_20200609_113342505">
            <a:hlinkClick r:id="" action="ppaction://media"/>
            <a:extLst>
              <a:ext uri="{FF2B5EF4-FFF2-40B4-BE49-F238E27FC236}">
                <a16:creationId xmlns:a16="http://schemas.microsoft.com/office/drawing/2014/main" id="{C0AA132E-B180-4EAE-902C-5C7C1BB9E5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8388" y="1639540"/>
            <a:ext cx="10287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8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"/>
          <p:cNvSpPr/>
          <p:nvPr/>
        </p:nvSpPr>
        <p:spPr>
          <a:xfrm>
            <a:off x="3281535" y="536100"/>
            <a:ext cx="56364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600" dirty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약국 상세 페이지</a:t>
            </a:r>
            <a:endParaRPr sz="3600" dirty="0">
              <a:solidFill>
                <a:srgbClr val="46ACA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46ACA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300" name="Google Shape;300;p8"/>
          <p:cNvCxnSpPr/>
          <p:nvPr/>
        </p:nvCxnSpPr>
        <p:spPr>
          <a:xfrm>
            <a:off x="723159" y="1309779"/>
            <a:ext cx="10800000" cy="0"/>
          </a:xfrm>
          <a:prstGeom prst="straightConnector1">
            <a:avLst/>
          </a:prstGeom>
          <a:noFill/>
          <a:ln w="22225" cap="flat" cmpd="sng">
            <a:solidFill>
              <a:srgbClr val="595959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01" name="Google Shape;301;p8"/>
          <p:cNvSpPr/>
          <p:nvPr/>
        </p:nvSpPr>
        <p:spPr>
          <a:xfrm>
            <a:off x="723159" y="1538557"/>
            <a:ext cx="585903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02" name="Google Shape;302;p8"/>
          <p:cNvSpPr/>
          <p:nvPr/>
        </p:nvSpPr>
        <p:spPr>
          <a:xfrm>
            <a:off x="6582198" y="2660332"/>
            <a:ext cx="413269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endParaRPr sz="18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pic>
        <p:nvPicPr>
          <p:cNvPr id="303" name="Google Shape;30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750" y="1385975"/>
            <a:ext cx="2846426" cy="5078899"/>
          </a:xfrm>
          <a:prstGeom prst="rect">
            <a:avLst/>
          </a:prstGeom>
          <a:noFill/>
          <a:ln w="19050" cap="flat" cmpd="sng">
            <a:solidFill>
              <a:srgbClr val="00B49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4" name="Google Shape;304;p8"/>
          <p:cNvPicPr preferRelativeResize="0"/>
          <p:nvPr/>
        </p:nvPicPr>
        <p:blipFill rotWithShape="1">
          <a:blip r:embed="rId4">
            <a:alphaModFix/>
          </a:blip>
          <a:srcRect t="21073"/>
          <a:stretch/>
        </p:blipFill>
        <p:spPr>
          <a:xfrm>
            <a:off x="4049300" y="1437250"/>
            <a:ext cx="3401950" cy="4961194"/>
          </a:xfrm>
          <a:prstGeom prst="rect">
            <a:avLst/>
          </a:prstGeom>
          <a:noFill/>
          <a:ln w="19050" cap="flat" cmpd="sng">
            <a:solidFill>
              <a:srgbClr val="00B49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5" name="Google Shape;305;p8"/>
          <p:cNvPicPr preferRelativeResize="0"/>
          <p:nvPr/>
        </p:nvPicPr>
        <p:blipFill rotWithShape="1">
          <a:blip r:embed="rId5">
            <a:alphaModFix/>
          </a:blip>
          <a:srcRect t="27124"/>
          <a:stretch/>
        </p:blipFill>
        <p:spPr>
          <a:xfrm>
            <a:off x="7746092" y="1437242"/>
            <a:ext cx="3700850" cy="4951424"/>
          </a:xfrm>
          <a:prstGeom prst="rect">
            <a:avLst/>
          </a:prstGeom>
          <a:noFill/>
          <a:ln w="19050" cap="flat" cmpd="sng">
            <a:solidFill>
              <a:srgbClr val="00B49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13;p1">
            <a:extLst>
              <a:ext uri="{FF2B5EF4-FFF2-40B4-BE49-F238E27FC236}">
                <a16:creationId xmlns:a16="http://schemas.microsoft.com/office/drawing/2014/main" id="{E88C37DA-CA7C-4875-97F6-104429F3E34E}"/>
              </a:ext>
            </a:extLst>
          </p:cNvPr>
          <p:cNvSpPr/>
          <p:nvPr/>
        </p:nvSpPr>
        <p:spPr>
          <a:xfrm>
            <a:off x="36673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 cap="flat" cmpd="sng">
            <a:solidFill>
              <a:srgbClr val="46ACA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" name="Google Shape;114;p1">
            <a:extLst>
              <a:ext uri="{FF2B5EF4-FFF2-40B4-BE49-F238E27FC236}">
                <a16:creationId xmlns:a16="http://schemas.microsoft.com/office/drawing/2014/main" id="{F6A12BBC-4CD3-4167-A2EA-FC92D9ABAB6B}"/>
              </a:ext>
            </a:extLst>
          </p:cNvPr>
          <p:cNvSpPr/>
          <p:nvPr/>
        </p:nvSpPr>
        <p:spPr>
          <a:xfrm>
            <a:off x="252880" y="262082"/>
            <a:ext cx="11772000" cy="6408000"/>
          </a:xfrm>
          <a:prstGeom prst="roundRect">
            <a:avLst>
              <a:gd name="adj" fmla="val 5051"/>
            </a:avLst>
          </a:prstGeom>
          <a:noFill/>
          <a:ln w="3175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 cap="flat" cmpd="sng">
            <a:solidFill>
              <a:srgbClr val="46ACA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2" name="Google Shape;312;p9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3" name="Google Shape;313;p9"/>
          <p:cNvSpPr/>
          <p:nvPr/>
        </p:nvSpPr>
        <p:spPr>
          <a:xfrm>
            <a:off x="3584944" y="519875"/>
            <a:ext cx="5029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나만의 약국</a:t>
            </a:r>
            <a:endParaRPr sz="3600">
              <a:solidFill>
                <a:srgbClr val="46ACA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314" name="Google Shape;314;p9"/>
          <p:cNvCxnSpPr/>
          <p:nvPr/>
        </p:nvCxnSpPr>
        <p:spPr>
          <a:xfrm>
            <a:off x="723159" y="1309779"/>
            <a:ext cx="10800000" cy="0"/>
          </a:xfrm>
          <a:prstGeom prst="straightConnector1">
            <a:avLst/>
          </a:prstGeom>
          <a:noFill/>
          <a:ln w="22225" cap="flat" cmpd="sng">
            <a:solidFill>
              <a:srgbClr val="595959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317" name="Google Shape;31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159" y="1417780"/>
            <a:ext cx="2722099" cy="4867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2D091F4-D083-4574-B493-A9BFDD14D4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85"/>
          <a:stretch/>
        </p:blipFill>
        <p:spPr>
          <a:xfrm>
            <a:off x="3676773" y="1417783"/>
            <a:ext cx="2434190" cy="48672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479DEA-EB27-4CE6-82B0-1D3D5C8B9B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47" b="4618"/>
          <a:stretch/>
        </p:blipFill>
        <p:spPr>
          <a:xfrm>
            <a:off x="6342478" y="1417785"/>
            <a:ext cx="2403931" cy="48672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4FEEB8B-68C4-4D71-B832-BB88FDCF16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15" b="5093"/>
          <a:stretch/>
        </p:blipFill>
        <p:spPr>
          <a:xfrm>
            <a:off x="8977924" y="1435637"/>
            <a:ext cx="2414222" cy="48315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3" name="Google Shape;313;p9"/>
          <p:cNvSpPr/>
          <p:nvPr/>
        </p:nvSpPr>
        <p:spPr>
          <a:xfrm>
            <a:off x="3584944" y="519875"/>
            <a:ext cx="5029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</a:t>
            </a:r>
            <a:r>
              <a:rPr lang="ko-KR" altLang="en-US" sz="3600" dirty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차후 기능추가 요소</a:t>
            </a:r>
            <a:endParaRPr sz="3600" dirty="0">
              <a:solidFill>
                <a:srgbClr val="46ACA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314" name="Google Shape;314;p9"/>
          <p:cNvCxnSpPr/>
          <p:nvPr/>
        </p:nvCxnSpPr>
        <p:spPr>
          <a:xfrm>
            <a:off x="723159" y="1309779"/>
            <a:ext cx="10800000" cy="0"/>
          </a:xfrm>
          <a:prstGeom prst="straightConnector1">
            <a:avLst/>
          </a:prstGeom>
          <a:noFill/>
          <a:ln w="22225" cap="flat" cmpd="sng">
            <a:solidFill>
              <a:srgbClr val="595959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9" name="Google Shape;225;p2">
            <a:extLst>
              <a:ext uri="{FF2B5EF4-FFF2-40B4-BE49-F238E27FC236}">
                <a16:creationId xmlns:a16="http://schemas.microsoft.com/office/drawing/2014/main" id="{EFEC3729-98AA-4A9F-9240-AABF2BA31E48}"/>
              </a:ext>
            </a:extLst>
          </p:cNvPr>
          <p:cNvSpPr/>
          <p:nvPr/>
        </p:nvSpPr>
        <p:spPr>
          <a:xfrm>
            <a:off x="1211912" y="2081549"/>
            <a:ext cx="7402532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</a:t>
            </a:r>
            <a:r>
              <a:rPr lang="ko-KR" altLang="en-US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스마트폰 카메라를 사용한 바코드 읽기로 약 자동 등록 </a:t>
            </a:r>
            <a:endParaRPr sz="1800" b="1" dirty="0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lvl="0">
              <a:lnSpc>
                <a:spcPct val="150000"/>
              </a:lnSpc>
            </a:pPr>
            <a:r>
              <a:rPr lang="en-US" altLang="ko-KR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</a:t>
            </a:r>
            <a:r>
              <a:rPr lang="ko-KR" altLang="en-US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유통기한 표시</a:t>
            </a:r>
            <a:endParaRPr lang="en-US" altLang="ko-KR" sz="1800" b="1" dirty="0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lvl="0">
              <a:lnSpc>
                <a:spcPct val="150000"/>
              </a:lnSpc>
            </a:pPr>
            <a:r>
              <a:rPr lang="en-US" altLang="ko-KR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</a:t>
            </a:r>
            <a:r>
              <a:rPr lang="ko-KR" altLang="en-US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약 복용시간 알림 기능 </a:t>
            </a:r>
            <a:endParaRPr lang="en-US" altLang="ko-KR" sz="1800" b="1" dirty="0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lvl="0">
              <a:lnSpc>
                <a:spcPct val="150000"/>
              </a:lnSpc>
            </a:pPr>
            <a:r>
              <a:rPr lang="en-US" altLang="ko-KR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</a:t>
            </a:r>
            <a:r>
              <a:rPr lang="ko-KR" altLang="en-US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약의 오남용을 할 시 경고 기능</a:t>
            </a:r>
            <a:endParaRPr lang="en-US" altLang="ko-KR" sz="1800" b="1" dirty="0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lvl="0">
              <a:lnSpc>
                <a:spcPct val="150000"/>
              </a:lnSpc>
            </a:pPr>
            <a:r>
              <a:rPr lang="en-US" altLang="ko-KR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5. IOS </a:t>
            </a:r>
            <a:r>
              <a:rPr lang="ko-KR" altLang="en-US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출시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dirty="0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3" name="그림 2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70360F7D-264D-43B4-8324-DA8B595E7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210" y="2263358"/>
            <a:ext cx="3975949" cy="397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81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"/>
          <p:cNvSpPr/>
          <p:nvPr/>
        </p:nvSpPr>
        <p:spPr>
          <a:xfrm>
            <a:off x="6213313" y="4976325"/>
            <a:ext cx="1685400" cy="156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24" name="Google Shape;324;p11"/>
          <p:cNvSpPr/>
          <p:nvPr/>
        </p:nvSpPr>
        <p:spPr>
          <a:xfrm>
            <a:off x="1337400" y="4976325"/>
            <a:ext cx="1685400" cy="156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25" name="Google Shape;325;p11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 cap="flat" cmpd="sng">
            <a:solidFill>
              <a:srgbClr val="46ACA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26" name="Google Shape;326;p11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27" name="Google Shape;327;p11"/>
          <p:cNvSpPr/>
          <p:nvPr/>
        </p:nvSpPr>
        <p:spPr>
          <a:xfrm>
            <a:off x="4237322" y="519875"/>
            <a:ext cx="37248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60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4. 기술 스택</a:t>
            </a:r>
            <a:endParaRPr sz="3600">
              <a:solidFill>
                <a:srgbClr val="46ACA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46ACA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328" name="Google Shape;328;p11"/>
          <p:cNvCxnSpPr/>
          <p:nvPr/>
        </p:nvCxnSpPr>
        <p:spPr>
          <a:xfrm>
            <a:off x="723159" y="1309779"/>
            <a:ext cx="10800000" cy="0"/>
          </a:xfrm>
          <a:prstGeom prst="straightConnector1">
            <a:avLst/>
          </a:prstGeom>
          <a:noFill/>
          <a:ln w="22225" cap="flat" cmpd="sng">
            <a:solidFill>
              <a:srgbClr val="595959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329" name="Google Shape;32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7445" y="1565461"/>
            <a:ext cx="1022515" cy="1100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7116" y="1524624"/>
            <a:ext cx="1046492" cy="1100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1"/>
          <p:cNvPicPr preferRelativeResize="0"/>
          <p:nvPr/>
        </p:nvPicPr>
        <p:blipFill rotWithShape="1">
          <a:blip r:embed="rId5">
            <a:alphaModFix/>
          </a:blip>
          <a:srcRect b="20520"/>
          <a:stretch/>
        </p:blipFill>
        <p:spPr>
          <a:xfrm>
            <a:off x="1416628" y="3570498"/>
            <a:ext cx="2023985" cy="812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85880" y="3138979"/>
            <a:ext cx="709455" cy="131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82286" y="2614118"/>
            <a:ext cx="684547" cy="694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24882" y="2549080"/>
            <a:ext cx="698518" cy="694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1"/>
          <p:cNvPicPr preferRelativeResize="0"/>
          <p:nvPr/>
        </p:nvPicPr>
        <p:blipFill rotWithShape="1">
          <a:blip r:embed="rId9">
            <a:alphaModFix/>
          </a:blip>
          <a:srcRect r="71846" b="14142"/>
          <a:stretch/>
        </p:blipFill>
        <p:spPr>
          <a:xfrm>
            <a:off x="5128499" y="2549080"/>
            <a:ext cx="690680" cy="694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083978" y="2744508"/>
            <a:ext cx="624323" cy="694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1" descr="aws icon 이미지 검색결과&quot;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267632" y="5370127"/>
            <a:ext cx="855684" cy="868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1"/>
          <p:cNvPicPr preferRelativeResize="0"/>
          <p:nvPr/>
        </p:nvPicPr>
        <p:blipFill rotWithShape="1">
          <a:blip r:embed="rId12">
            <a:alphaModFix/>
          </a:blip>
          <a:srcRect l="5948" r="7332" b="25301"/>
          <a:stretch/>
        </p:blipFill>
        <p:spPr>
          <a:xfrm>
            <a:off x="1604388" y="2665470"/>
            <a:ext cx="794693" cy="694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1" descr="vuetify icon 이미지 검색결과&quot;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428621" y="2614118"/>
            <a:ext cx="795786" cy="80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50913" y="5194560"/>
            <a:ext cx="1083866" cy="1100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1" descr="https://cdn3.vectorstock.com/i/1000x1000/81/97/front-end-isolated-icon-simple-element-from-vector-28218197.jpg"/>
          <p:cNvPicPr preferRelativeResize="0"/>
          <p:nvPr/>
        </p:nvPicPr>
        <p:blipFill rotWithShape="1">
          <a:blip r:embed="rId15">
            <a:alphaModFix/>
          </a:blip>
          <a:srcRect l="19156" t="12439" r="21949" b="33698"/>
          <a:stretch/>
        </p:blipFill>
        <p:spPr>
          <a:xfrm>
            <a:off x="1352748" y="1620931"/>
            <a:ext cx="879969" cy="882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083978" y="3798540"/>
            <a:ext cx="1685334" cy="22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1" descr="https://image.flaticon.com/icons/png/512/159/159351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369900" y="1355872"/>
            <a:ext cx="1083866" cy="110000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1"/>
          <p:cNvSpPr/>
          <p:nvPr/>
        </p:nvSpPr>
        <p:spPr>
          <a:xfrm>
            <a:off x="3279025" y="5173588"/>
            <a:ext cx="2832900" cy="12615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45" name="Google Shape;345;p11"/>
          <p:cNvSpPr/>
          <p:nvPr/>
        </p:nvSpPr>
        <p:spPr>
          <a:xfrm>
            <a:off x="1189770" y="2053641"/>
            <a:ext cx="2394000" cy="28887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46" name="Google Shape;346;p11"/>
          <p:cNvSpPr/>
          <p:nvPr/>
        </p:nvSpPr>
        <p:spPr>
          <a:xfrm>
            <a:off x="3745712" y="2062001"/>
            <a:ext cx="2394003" cy="2888833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47" name="Google Shape;347;p11"/>
          <p:cNvSpPr/>
          <p:nvPr/>
        </p:nvSpPr>
        <p:spPr>
          <a:xfrm>
            <a:off x="6301654" y="2048162"/>
            <a:ext cx="2445811" cy="289966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348" name="Google Shape;348;p11" descr="파일:Python-logo-notext.sv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113474" y="3419928"/>
            <a:ext cx="830132" cy="842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961113" y="5173600"/>
            <a:ext cx="2189800" cy="10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123911" y="2534416"/>
            <a:ext cx="684550" cy="111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 descr="표지판이(가) 표시된 사진&#10;&#10;자동 생성된 설명">
            <a:extLst>
              <a:ext uri="{FF2B5EF4-FFF2-40B4-BE49-F238E27FC236}">
                <a16:creationId xmlns:a16="http://schemas.microsoft.com/office/drawing/2014/main" id="{D5B31CBB-FEAF-41CC-9893-7A4223B2084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41796" y="3532816"/>
            <a:ext cx="1536328" cy="684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6D4EF7-BC1D-43AD-B3B3-21F59C1C827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27410" y="5166360"/>
            <a:ext cx="1105379" cy="11053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2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 cap="flat" cmpd="sng">
            <a:solidFill>
              <a:srgbClr val="46ACA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57" name="Google Shape;357;p12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58" name="Google Shape;358;p12"/>
          <p:cNvSpPr/>
          <p:nvPr/>
        </p:nvSpPr>
        <p:spPr>
          <a:xfrm>
            <a:off x="5283641" y="519871"/>
            <a:ext cx="16321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5.</a:t>
            </a:r>
            <a:r>
              <a:rPr lang="ko-KR" sz="3600">
                <a:solidFill>
                  <a:srgbClr val="3F3F3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QnA</a:t>
            </a:r>
            <a:endParaRPr sz="3200">
              <a:solidFill>
                <a:srgbClr val="3F3F3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60" name="Google Shape;360;p12"/>
          <p:cNvSpPr/>
          <p:nvPr/>
        </p:nvSpPr>
        <p:spPr>
          <a:xfrm>
            <a:off x="3533166" y="5341508"/>
            <a:ext cx="51331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>
                <a:solidFill>
                  <a:srgbClr val="41414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감사합니다</a:t>
            </a:r>
            <a:endParaRPr sz="4000" b="1">
              <a:solidFill>
                <a:srgbClr val="41414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362" name="Google Shape;36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075" y="271725"/>
            <a:ext cx="3547750" cy="637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370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2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 cap="flat" cmpd="sng">
            <a:solidFill>
              <a:srgbClr val="46ACA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57" name="Google Shape;357;p12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58" name="Google Shape;358;p12"/>
          <p:cNvSpPr/>
          <p:nvPr/>
        </p:nvSpPr>
        <p:spPr>
          <a:xfrm>
            <a:off x="5283641" y="519871"/>
            <a:ext cx="16321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5.</a:t>
            </a:r>
            <a:r>
              <a:rPr lang="ko-KR" sz="3600">
                <a:solidFill>
                  <a:srgbClr val="3F3F3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QnA</a:t>
            </a:r>
            <a:endParaRPr sz="3200">
              <a:solidFill>
                <a:srgbClr val="3F3F3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359" name="Google Shape;359;p12"/>
          <p:cNvCxnSpPr/>
          <p:nvPr/>
        </p:nvCxnSpPr>
        <p:spPr>
          <a:xfrm>
            <a:off x="723159" y="1309779"/>
            <a:ext cx="10800000" cy="0"/>
          </a:xfrm>
          <a:prstGeom prst="straightConnector1">
            <a:avLst/>
          </a:prstGeom>
          <a:noFill/>
          <a:ln w="22225" cap="flat" cmpd="sng">
            <a:solidFill>
              <a:srgbClr val="595959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60" name="Google Shape;360;p12"/>
          <p:cNvSpPr/>
          <p:nvPr/>
        </p:nvSpPr>
        <p:spPr>
          <a:xfrm>
            <a:off x="3533166" y="5341508"/>
            <a:ext cx="51331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>
                <a:solidFill>
                  <a:srgbClr val="41414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감사합니다</a:t>
            </a:r>
            <a:endParaRPr sz="4000" b="1">
              <a:solidFill>
                <a:srgbClr val="41414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361" name="Google Shape;361;p12" descr="Everything about Microsoft QnA Maker - Advaiy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6675" y="1722000"/>
            <a:ext cx="8106106" cy="35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"/>
          <p:cNvSpPr/>
          <p:nvPr/>
        </p:nvSpPr>
        <p:spPr>
          <a:xfrm>
            <a:off x="5343528" y="500821"/>
            <a:ext cx="151240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6ACA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INDEX</a:t>
            </a:r>
            <a:endParaRPr sz="3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4" name="Google Shape;224;p2"/>
          <p:cNvCxnSpPr/>
          <p:nvPr/>
        </p:nvCxnSpPr>
        <p:spPr>
          <a:xfrm>
            <a:off x="723159" y="1309779"/>
            <a:ext cx="10800000" cy="0"/>
          </a:xfrm>
          <a:prstGeom prst="straightConnector1">
            <a:avLst/>
          </a:prstGeom>
          <a:noFill/>
          <a:ln w="22225" cap="flat" cmpd="sng">
            <a:solidFill>
              <a:srgbClr val="595959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25" name="Google Shape;225;p2"/>
          <p:cNvSpPr/>
          <p:nvPr/>
        </p:nvSpPr>
        <p:spPr>
          <a:xfrm>
            <a:off x="773293" y="2222180"/>
            <a:ext cx="2641800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기획의도</a:t>
            </a:r>
            <a:endParaRPr sz="1800" b="1" dirty="0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약도 탄생 배경</a:t>
            </a:r>
            <a:endParaRPr sz="1600" dirty="0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YAKDO?</a:t>
            </a:r>
            <a:endParaRPr sz="1050" dirty="0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26" name="Google Shape;226;p2"/>
          <p:cNvSpPr/>
          <p:nvPr/>
        </p:nvSpPr>
        <p:spPr>
          <a:xfrm>
            <a:off x="7910045" y="2189755"/>
            <a:ext cx="3018600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</a:t>
            </a:r>
            <a:r>
              <a:rPr lang="ko-KR" altLang="en-US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약도</a:t>
            </a:r>
            <a:r>
              <a:rPr lang="ko-KR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소개</a:t>
            </a:r>
            <a:endParaRPr sz="1800" b="1" dirty="0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약도의 차별화된 기능</a:t>
            </a:r>
            <a:endParaRPr sz="1600" dirty="0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DIFFERENCE</a:t>
            </a:r>
            <a:endParaRPr sz="1050" dirty="0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27" name="Google Shape;227;p2"/>
          <p:cNvSpPr/>
          <p:nvPr/>
        </p:nvSpPr>
        <p:spPr>
          <a:xfrm>
            <a:off x="2033481" y="4131386"/>
            <a:ext cx="2641800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4</a:t>
            </a:r>
            <a:r>
              <a:rPr lang="ko-KR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. 기술 스택</a:t>
            </a:r>
            <a:endParaRPr sz="1800" b="1" dirty="0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사용한 기술</a:t>
            </a:r>
            <a:endParaRPr sz="1600" dirty="0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TECH</a:t>
            </a:r>
            <a:endParaRPr sz="1050" dirty="0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28" name="Google Shape;228;p2"/>
          <p:cNvSpPr/>
          <p:nvPr/>
        </p:nvSpPr>
        <p:spPr>
          <a:xfrm>
            <a:off x="6394592" y="3996149"/>
            <a:ext cx="2804100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5</a:t>
            </a:r>
            <a:r>
              <a:rPr lang="ko-KR" sz="1800" b="1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. </a:t>
            </a:r>
            <a:r>
              <a:rPr lang="ko-KR" sz="1800" b="1" dirty="0" err="1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QnA</a:t>
            </a:r>
            <a:endParaRPr sz="1800" b="1" dirty="0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질문 답변</a:t>
            </a:r>
            <a:endParaRPr sz="1600" dirty="0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dirty="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QUESTION AND ANSWER</a:t>
            </a:r>
            <a:endParaRPr sz="1050" dirty="0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29" name="Google Shape;229;p2"/>
          <p:cNvSpPr/>
          <p:nvPr/>
        </p:nvSpPr>
        <p:spPr>
          <a:xfrm>
            <a:off x="4313813" y="2222175"/>
            <a:ext cx="3226200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기존 서비스 분석</a:t>
            </a:r>
            <a:endParaRPr sz="1800" b="1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우리에게 필요한 것은 무엇인가</a:t>
            </a:r>
            <a:endParaRPr sz="1600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7F7F7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WHAT WE NEED</a:t>
            </a:r>
            <a:endParaRPr sz="1050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" name="Google Shape;113;p1">
            <a:extLst>
              <a:ext uri="{FF2B5EF4-FFF2-40B4-BE49-F238E27FC236}">
                <a16:creationId xmlns:a16="http://schemas.microsoft.com/office/drawing/2014/main" id="{94138DBA-95A0-42A7-8693-A447B9681BAF}"/>
              </a:ext>
            </a:extLst>
          </p:cNvPr>
          <p:cNvSpPr/>
          <p:nvPr/>
        </p:nvSpPr>
        <p:spPr>
          <a:xfrm>
            <a:off x="36673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 cap="flat" cmpd="sng">
            <a:solidFill>
              <a:srgbClr val="46ACA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14;p1">
            <a:extLst>
              <a:ext uri="{FF2B5EF4-FFF2-40B4-BE49-F238E27FC236}">
                <a16:creationId xmlns:a16="http://schemas.microsoft.com/office/drawing/2014/main" id="{27C012EF-87B1-479C-85D5-0B68A1501ABE}"/>
              </a:ext>
            </a:extLst>
          </p:cNvPr>
          <p:cNvSpPr/>
          <p:nvPr/>
        </p:nvSpPr>
        <p:spPr>
          <a:xfrm>
            <a:off x="252880" y="262082"/>
            <a:ext cx="11772000" cy="6408000"/>
          </a:xfrm>
          <a:prstGeom prst="roundRect">
            <a:avLst>
              <a:gd name="adj" fmla="val 5051"/>
            </a:avLst>
          </a:prstGeom>
          <a:noFill/>
          <a:ln w="3175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 cap="flat" cmpd="sng">
            <a:solidFill>
              <a:srgbClr val="46ACA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2" name="Google Shape;312;p9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" name="KakaoTalk_20200609_134423723">
            <a:hlinkClick r:id="" action="ppaction://media"/>
            <a:extLst>
              <a:ext uri="{FF2B5EF4-FFF2-40B4-BE49-F238E27FC236}">
                <a16:creationId xmlns:a16="http://schemas.microsoft.com/office/drawing/2014/main" id="{23794FE6-CD17-4BEC-9283-6BFDA9CC68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887" y="704627"/>
            <a:ext cx="9752226" cy="54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8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"/>
          <p:cNvSpPr/>
          <p:nvPr/>
        </p:nvSpPr>
        <p:spPr>
          <a:xfrm>
            <a:off x="4173050" y="519875"/>
            <a:ext cx="3853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1. 약도 탄생 배경</a:t>
            </a:r>
            <a:endParaRPr sz="3200" dirty="0">
              <a:solidFill>
                <a:srgbClr val="3F3F3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238" name="Google Shape;238;p3"/>
          <p:cNvCxnSpPr/>
          <p:nvPr/>
        </p:nvCxnSpPr>
        <p:spPr>
          <a:xfrm>
            <a:off x="723159" y="1309779"/>
            <a:ext cx="10800000" cy="0"/>
          </a:xfrm>
          <a:prstGeom prst="straightConnector1">
            <a:avLst/>
          </a:prstGeom>
          <a:noFill/>
          <a:ln w="22225" cap="flat" cmpd="sng">
            <a:solidFill>
              <a:srgbClr val="595959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239" name="Google Shape;239;p3" descr="열, 아픈, 높은 온도, 땀 무료 아이콘 의 Coronavirus Fla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400" y="2071925"/>
            <a:ext cx="3532700" cy="353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240" name="Google Shape;24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0174" y="2071921"/>
            <a:ext cx="3532701" cy="34944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241" name="Google Shape;241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2969" y="2071921"/>
            <a:ext cx="3494467" cy="3494426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sp>
        <p:nvSpPr>
          <p:cNvPr id="9" name="Google Shape;113;p1">
            <a:extLst>
              <a:ext uri="{FF2B5EF4-FFF2-40B4-BE49-F238E27FC236}">
                <a16:creationId xmlns:a16="http://schemas.microsoft.com/office/drawing/2014/main" id="{8DA968B8-3E94-4094-8706-0CA11C51AD05}"/>
              </a:ext>
            </a:extLst>
          </p:cNvPr>
          <p:cNvSpPr/>
          <p:nvPr/>
        </p:nvSpPr>
        <p:spPr>
          <a:xfrm>
            <a:off x="36673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 cap="flat" cmpd="sng">
            <a:solidFill>
              <a:srgbClr val="46ACA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14;p1">
            <a:extLst>
              <a:ext uri="{FF2B5EF4-FFF2-40B4-BE49-F238E27FC236}">
                <a16:creationId xmlns:a16="http://schemas.microsoft.com/office/drawing/2014/main" id="{F7DB861E-145F-40B0-ACA6-EE6BB7967DEB}"/>
              </a:ext>
            </a:extLst>
          </p:cNvPr>
          <p:cNvSpPr/>
          <p:nvPr/>
        </p:nvSpPr>
        <p:spPr>
          <a:xfrm>
            <a:off x="252880" y="262082"/>
            <a:ext cx="11772000" cy="6408000"/>
          </a:xfrm>
          <a:prstGeom prst="roundRect">
            <a:avLst>
              <a:gd name="adj" fmla="val 5051"/>
            </a:avLst>
          </a:prstGeom>
          <a:noFill/>
          <a:ln w="3175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8675e94d4_8_20"/>
          <p:cNvSpPr/>
          <p:nvPr/>
        </p:nvSpPr>
        <p:spPr>
          <a:xfrm>
            <a:off x="3573876" y="519875"/>
            <a:ext cx="5051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2. 기존 서비스 분석</a:t>
            </a:r>
            <a:endParaRPr sz="3200" dirty="0">
              <a:solidFill>
                <a:srgbClr val="3F3F3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250" name="Google Shape;250;g88675e94d4_8_20"/>
          <p:cNvCxnSpPr/>
          <p:nvPr/>
        </p:nvCxnSpPr>
        <p:spPr>
          <a:xfrm>
            <a:off x="723159" y="1309779"/>
            <a:ext cx="10800000" cy="0"/>
          </a:xfrm>
          <a:prstGeom prst="straightConnector1">
            <a:avLst/>
          </a:prstGeom>
          <a:noFill/>
          <a:ln w="22225" cap="flat" cmpd="sng">
            <a:solidFill>
              <a:srgbClr val="595959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251" name="Google Shape;251;g88675e94d4_8_20"/>
          <p:cNvPicPr preferRelativeResize="0"/>
          <p:nvPr/>
        </p:nvPicPr>
        <p:blipFill rotWithShape="1">
          <a:blip r:embed="rId3">
            <a:alphaModFix/>
          </a:blip>
          <a:srcRect l="16608" t="12911" r="63508" b="13096"/>
          <a:stretch/>
        </p:blipFill>
        <p:spPr>
          <a:xfrm>
            <a:off x="723150" y="1486375"/>
            <a:ext cx="1687450" cy="3204422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50"/>
              </a:srgbClr>
            </a:outerShdw>
          </a:effectLst>
        </p:spPr>
      </p:pic>
      <p:pic>
        <p:nvPicPr>
          <p:cNvPr id="252" name="Google Shape;252;g88675e94d4_8_20"/>
          <p:cNvPicPr preferRelativeResize="0"/>
          <p:nvPr/>
        </p:nvPicPr>
        <p:blipFill rotWithShape="1">
          <a:blip r:embed="rId4">
            <a:alphaModFix/>
          </a:blip>
          <a:srcRect t="9966" b="6838"/>
          <a:stretch/>
        </p:blipFill>
        <p:spPr>
          <a:xfrm>
            <a:off x="1618552" y="2662151"/>
            <a:ext cx="1746619" cy="298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88675e94d4_8_20"/>
          <p:cNvPicPr preferRelativeResize="0"/>
          <p:nvPr/>
        </p:nvPicPr>
        <p:blipFill rotWithShape="1">
          <a:blip r:embed="rId5">
            <a:alphaModFix/>
          </a:blip>
          <a:srcRect b="1009"/>
          <a:stretch/>
        </p:blipFill>
        <p:spPr>
          <a:xfrm>
            <a:off x="3851657" y="1453465"/>
            <a:ext cx="1916867" cy="305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88675e94d4_8_20"/>
          <p:cNvPicPr preferRelativeResize="0"/>
          <p:nvPr/>
        </p:nvPicPr>
        <p:blipFill rotWithShape="1">
          <a:blip r:embed="rId6">
            <a:alphaModFix/>
          </a:blip>
          <a:srcRect b="793"/>
          <a:stretch/>
        </p:blipFill>
        <p:spPr>
          <a:xfrm>
            <a:off x="2847031" y="2092275"/>
            <a:ext cx="1892806" cy="3095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g88675e94d4_8_20"/>
          <p:cNvCxnSpPr/>
          <p:nvPr/>
        </p:nvCxnSpPr>
        <p:spPr>
          <a:xfrm>
            <a:off x="5950050" y="1555125"/>
            <a:ext cx="38700" cy="47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6" name="Google Shape;256;g88675e94d4_8_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94879" y="1520765"/>
            <a:ext cx="1778261" cy="292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88675e94d4_8_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79469" y="2692756"/>
            <a:ext cx="1900546" cy="2956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88675e94d4_8_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28209" y="1539330"/>
            <a:ext cx="1901119" cy="309850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13;p1">
            <a:extLst>
              <a:ext uri="{FF2B5EF4-FFF2-40B4-BE49-F238E27FC236}">
                <a16:creationId xmlns:a16="http://schemas.microsoft.com/office/drawing/2014/main" id="{1C8E4B5F-150E-4753-A22A-8B03BF93239E}"/>
              </a:ext>
            </a:extLst>
          </p:cNvPr>
          <p:cNvSpPr/>
          <p:nvPr/>
        </p:nvSpPr>
        <p:spPr>
          <a:xfrm>
            <a:off x="36673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 cap="flat" cmpd="sng">
            <a:solidFill>
              <a:srgbClr val="46ACA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14;p1">
            <a:extLst>
              <a:ext uri="{FF2B5EF4-FFF2-40B4-BE49-F238E27FC236}">
                <a16:creationId xmlns:a16="http://schemas.microsoft.com/office/drawing/2014/main" id="{9363BD81-ADA9-43A5-A4CE-F68573A823B6}"/>
              </a:ext>
            </a:extLst>
          </p:cNvPr>
          <p:cNvSpPr/>
          <p:nvPr/>
        </p:nvSpPr>
        <p:spPr>
          <a:xfrm>
            <a:off x="252880" y="262082"/>
            <a:ext cx="11772000" cy="6408000"/>
          </a:xfrm>
          <a:prstGeom prst="roundRect">
            <a:avLst>
              <a:gd name="adj" fmla="val 5051"/>
            </a:avLst>
          </a:prstGeom>
          <a:noFill/>
          <a:ln w="3175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8675e94d4_8_20"/>
          <p:cNvSpPr/>
          <p:nvPr/>
        </p:nvSpPr>
        <p:spPr>
          <a:xfrm>
            <a:off x="3573876" y="519875"/>
            <a:ext cx="5051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</a:t>
            </a:r>
            <a:r>
              <a:rPr lang="ko-KR" sz="3600" dirty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. </a:t>
            </a:r>
            <a:r>
              <a:rPr lang="ko-KR" altLang="en-US" sz="3600" dirty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약도 소개</a:t>
            </a:r>
            <a:endParaRPr sz="3200" dirty="0">
              <a:solidFill>
                <a:srgbClr val="3F3F3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250" name="Google Shape;250;g88675e94d4_8_20"/>
          <p:cNvCxnSpPr/>
          <p:nvPr/>
        </p:nvCxnSpPr>
        <p:spPr>
          <a:xfrm>
            <a:off x="723159" y="1309779"/>
            <a:ext cx="10800000" cy="0"/>
          </a:xfrm>
          <a:prstGeom prst="straightConnector1">
            <a:avLst/>
          </a:prstGeom>
          <a:noFill/>
          <a:ln w="22225" cap="flat" cmpd="sng">
            <a:solidFill>
              <a:srgbClr val="595959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4" name="Google Shape;113;p1">
            <a:extLst>
              <a:ext uri="{FF2B5EF4-FFF2-40B4-BE49-F238E27FC236}">
                <a16:creationId xmlns:a16="http://schemas.microsoft.com/office/drawing/2014/main" id="{1C8E4B5F-150E-4753-A22A-8B03BF93239E}"/>
              </a:ext>
            </a:extLst>
          </p:cNvPr>
          <p:cNvSpPr/>
          <p:nvPr/>
        </p:nvSpPr>
        <p:spPr>
          <a:xfrm>
            <a:off x="36673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 cap="flat" cmpd="sng">
            <a:solidFill>
              <a:srgbClr val="46ACA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5" name="Google Shape;114;p1">
            <a:extLst>
              <a:ext uri="{FF2B5EF4-FFF2-40B4-BE49-F238E27FC236}">
                <a16:creationId xmlns:a16="http://schemas.microsoft.com/office/drawing/2014/main" id="{9363BD81-ADA9-43A5-A4CE-F68573A823B6}"/>
              </a:ext>
            </a:extLst>
          </p:cNvPr>
          <p:cNvSpPr/>
          <p:nvPr/>
        </p:nvSpPr>
        <p:spPr>
          <a:xfrm>
            <a:off x="252880" y="262082"/>
            <a:ext cx="11772000" cy="6408000"/>
          </a:xfrm>
          <a:prstGeom prst="roundRect">
            <a:avLst>
              <a:gd name="adj" fmla="val 5051"/>
            </a:avLst>
          </a:prstGeom>
          <a:noFill/>
          <a:ln w="3175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F3EDC2-5031-43C9-AC59-B63FC58E867E}"/>
              </a:ext>
            </a:extLst>
          </p:cNvPr>
          <p:cNvSpPr/>
          <p:nvPr/>
        </p:nvSpPr>
        <p:spPr>
          <a:xfrm>
            <a:off x="5172108" y="1864944"/>
            <a:ext cx="1933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28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3" action="ppaction://hlinkfile"/>
              </a:rPr>
              <a:t>약도.웹.한국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0E7763-37EA-4EA5-A511-685B21321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013" y="2648494"/>
            <a:ext cx="3227974" cy="322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47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8675e94d4_8_40"/>
          <p:cNvSpPr/>
          <p:nvPr/>
        </p:nvSpPr>
        <p:spPr>
          <a:xfrm>
            <a:off x="3573876" y="519875"/>
            <a:ext cx="5051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기능 소개</a:t>
            </a:r>
            <a:endParaRPr sz="3200">
              <a:solidFill>
                <a:srgbClr val="3F3F3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267" name="Google Shape;267;g88675e94d4_8_40"/>
          <p:cNvCxnSpPr/>
          <p:nvPr/>
        </p:nvCxnSpPr>
        <p:spPr>
          <a:xfrm>
            <a:off x="723159" y="1309779"/>
            <a:ext cx="10800000" cy="0"/>
          </a:xfrm>
          <a:prstGeom prst="straightConnector1">
            <a:avLst/>
          </a:prstGeom>
          <a:noFill/>
          <a:ln w="22225" cap="flat" cmpd="sng">
            <a:solidFill>
              <a:srgbClr val="595959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7" name="Google Shape;113;p1">
            <a:extLst>
              <a:ext uri="{FF2B5EF4-FFF2-40B4-BE49-F238E27FC236}">
                <a16:creationId xmlns:a16="http://schemas.microsoft.com/office/drawing/2014/main" id="{6D2D66DA-53E3-406D-9FDB-4E19DB3FE867}"/>
              </a:ext>
            </a:extLst>
          </p:cNvPr>
          <p:cNvSpPr/>
          <p:nvPr/>
        </p:nvSpPr>
        <p:spPr>
          <a:xfrm>
            <a:off x="36673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 cap="flat" cmpd="sng">
            <a:solidFill>
              <a:srgbClr val="46ACA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8" name="Google Shape;114;p1">
            <a:extLst>
              <a:ext uri="{FF2B5EF4-FFF2-40B4-BE49-F238E27FC236}">
                <a16:creationId xmlns:a16="http://schemas.microsoft.com/office/drawing/2014/main" id="{59D6AF33-0469-403A-9100-40B74418169E}"/>
              </a:ext>
            </a:extLst>
          </p:cNvPr>
          <p:cNvSpPr/>
          <p:nvPr/>
        </p:nvSpPr>
        <p:spPr>
          <a:xfrm>
            <a:off x="252880" y="262082"/>
            <a:ext cx="11772000" cy="6408000"/>
          </a:xfrm>
          <a:prstGeom prst="roundRect">
            <a:avLst>
              <a:gd name="adj" fmla="val 5051"/>
            </a:avLst>
          </a:prstGeom>
          <a:noFill/>
          <a:ln w="3175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9" name="Google Shape;267;g88675e94d4_8_40">
            <a:extLst>
              <a:ext uri="{FF2B5EF4-FFF2-40B4-BE49-F238E27FC236}">
                <a16:creationId xmlns:a16="http://schemas.microsoft.com/office/drawing/2014/main" id="{5E57D317-F309-426A-86B3-02BEA8D88DB2}"/>
              </a:ext>
            </a:extLst>
          </p:cNvPr>
          <p:cNvCxnSpPr/>
          <p:nvPr/>
        </p:nvCxnSpPr>
        <p:spPr>
          <a:xfrm>
            <a:off x="723159" y="1309779"/>
            <a:ext cx="10800000" cy="0"/>
          </a:xfrm>
          <a:prstGeom prst="straightConnector1">
            <a:avLst/>
          </a:prstGeom>
          <a:noFill/>
          <a:ln w="22225" cap="flat" cmpd="sng">
            <a:solidFill>
              <a:srgbClr val="595959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1B2730-5A8B-46D7-AE5C-529D595DA0F6}"/>
              </a:ext>
            </a:extLst>
          </p:cNvPr>
          <p:cNvSpPr/>
          <p:nvPr/>
        </p:nvSpPr>
        <p:spPr>
          <a:xfrm>
            <a:off x="997967" y="1611885"/>
            <a:ext cx="2391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prstClr val="white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1200" b="1" dirty="0"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A33A36-261F-459A-BFA8-6A90A34EECF2}"/>
              </a:ext>
            </a:extLst>
          </p:cNvPr>
          <p:cNvSpPr/>
          <p:nvPr/>
        </p:nvSpPr>
        <p:spPr>
          <a:xfrm>
            <a:off x="4721470" y="1621411"/>
            <a:ext cx="3177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</a:t>
            </a:r>
            <a:r>
              <a:rPr lang="ko-KR" altLang="en-US" sz="1200" b="1" dirty="0">
                <a:solidFill>
                  <a:prstClr val="white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1200" b="1" dirty="0"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251B4A-C707-488C-A319-592AA9B9CE46}"/>
              </a:ext>
            </a:extLst>
          </p:cNvPr>
          <p:cNvSpPr/>
          <p:nvPr/>
        </p:nvSpPr>
        <p:spPr>
          <a:xfrm>
            <a:off x="8444973" y="1611885"/>
            <a:ext cx="3113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</a:t>
            </a:r>
            <a:r>
              <a:rPr lang="ko-KR" altLang="en-US" sz="1200" b="1" dirty="0">
                <a:solidFill>
                  <a:prstClr val="white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1200" b="1" dirty="0"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1FF6E69D-5B1D-4299-8ACE-5232BE99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67" y="1611885"/>
            <a:ext cx="2430000" cy="2430000"/>
          </a:xfrm>
          <a:prstGeom prst="rect">
            <a:avLst/>
          </a:prstGeom>
        </p:spPr>
      </p:pic>
      <p:pic>
        <p:nvPicPr>
          <p:cNvPr id="10" name="그림 9" descr="개체, 그리기, 표지판이(가) 표시된 사진&#10;&#10;자동 생성된 설명">
            <a:extLst>
              <a:ext uri="{FF2B5EF4-FFF2-40B4-BE49-F238E27FC236}">
                <a16:creationId xmlns:a16="http://schemas.microsoft.com/office/drawing/2014/main" id="{DFE134D5-E6FA-490F-B566-F99DD3A03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923" y="1823088"/>
            <a:ext cx="2430000" cy="2430000"/>
          </a:xfrm>
          <a:prstGeom prst="rect">
            <a:avLst/>
          </a:prstGeom>
        </p:spPr>
      </p:pic>
      <p:pic>
        <p:nvPicPr>
          <p:cNvPr id="12" name="그림 11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6118B397-29E4-43D1-AABA-6126B18C3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7550" y="1823088"/>
            <a:ext cx="2430000" cy="2430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89722A-59C5-4793-B2F2-EAAD17AE7465}"/>
              </a:ext>
            </a:extLst>
          </p:cNvPr>
          <p:cNvSpPr/>
          <p:nvPr/>
        </p:nvSpPr>
        <p:spPr>
          <a:xfrm>
            <a:off x="8707550" y="4587613"/>
            <a:ext cx="2430000" cy="1619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>
              <a:lnSpc>
                <a:spcPct val="115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나만의 약국</a:t>
            </a:r>
            <a:endParaRPr lang="en-US" altLang="ko-KR" sz="24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114300">
              <a:lnSpc>
                <a:spcPct val="115000"/>
              </a:lnSpc>
            </a:pPr>
            <a:endParaRPr lang="ko-KR" altLang="en-US" sz="24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15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 관리</a:t>
            </a:r>
            <a:endParaRPr lang="en-US" altLang="ko-KR" sz="20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15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복약정보</a:t>
            </a:r>
            <a:r>
              <a:rPr lang="en-US" altLang="ko-KR" sz="20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로그</a:t>
            </a:r>
            <a:r>
              <a:rPr lang="en-US" altLang="ko-KR" sz="20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E48899-AF3C-4B3D-BEAD-921290D781B5}"/>
              </a:ext>
            </a:extLst>
          </p:cNvPr>
          <p:cNvSpPr/>
          <p:nvPr/>
        </p:nvSpPr>
        <p:spPr>
          <a:xfrm>
            <a:off x="4908159" y="4464495"/>
            <a:ext cx="2430000" cy="2652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>
              <a:lnSpc>
                <a:spcPct val="115000"/>
              </a:lnSpc>
              <a:buSzPts val="1800"/>
            </a:pPr>
            <a:r>
              <a:rPr lang="ko-KR" altLang="en-US" sz="24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약국 상세 정보</a:t>
            </a:r>
            <a:endParaRPr lang="en-US" altLang="ko-KR" sz="24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114300" lvl="0">
              <a:lnSpc>
                <a:spcPct val="115000"/>
              </a:lnSpc>
              <a:buSzPts val="1800"/>
            </a:pPr>
            <a:endParaRPr lang="en-US" altLang="ko-KR" sz="16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114300" lvl="0">
              <a:lnSpc>
                <a:spcPct val="115000"/>
              </a:lnSpc>
              <a:buSzPts val="1800"/>
            </a:pPr>
            <a:r>
              <a:rPr lang="ko-KR" altLang="en-US" sz="20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상세 정보</a:t>
            </a:r>
            <a:endParaRPr lang="en-US" altLang="ko-KR" sz="20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114300" lvl="0">
              <a:lnSpc>
                <a:spcPct val="115000"/>
              </a:lnSpc>
              <a:buSzPts val="1800"/>
            </a:pPr>
            <a:r>
              <a:rPr lang="ko-KR" altLang="en-US" sz="20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지도 </a:t>
            </a:r>
            <a:r>
              <a:rPr lang="en-US" altLang="ko-KR" sz="20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sz="2000" dirty="0" err="1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길찾기</a:t>
            </a:r>
            <a:endParaRPr lang="en-US" altLang="ko-KR" sz="20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114300" lvl="0">
              <a:lnSpc>
                <a:spcPct val="115000"/>
              </a:lnSpc>
              <a:buSzPts val="1800"/>
            </a:pPr>
            <a:r>
              <a:rPr lang="ko-KR" altLang="en-US" sz="20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리뷰 확인 남기기</a:t>
            </a:r>
            <a:endParaRPr lang="en-US" altLang="ko-KR" sz="20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114300" lvl="0">
              <a:lnSpc>
                <a:spcPct val="115000"/>
              </a:lnSpc>
              <a:buSzPts val="1800"/>
            </a:pPr>
            <a:endParaRPr lang="ko-KR" altLang="en-US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114300" lvl="0">
              <a:lnSpc>
                <a:spcPct val="115000"/>
              </a:lnSpc>
              <a:buSzPts val="1800"/>
            </a:pPr>
            <a:endParaRPr lang="en-US" altLang="ko-KR" sz="16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114300" lvl="0">
              <a:lnSpc>
                <a:spcPct val="115000"/>
              </a:lnSpc>
              <a:buSzPts val="1800"/>
            </a:pPr>
            <a:endParaRPr lang="ko-KR" altLang="en-US" sz="16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8DF068-1BF8-4D61-B5DC-0BBABA3444B3}"/>
              </a:ext>
            </a:extLst>
          </p:cNvPr>
          <p:cNvSpPr/>
          <p:nvPr/>
        </p:nvSpPr>
        <p:spPr>
          <a:xfrm>
            <a:off x="1417124" y="4334189"/>
            <a:ext cx="1933916" cy="161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약국 찾기</a:t>
            </a:r>
            <a:endParaRPr lang="en-US" altLang="ko-KR" sz="24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15000"/>
              </a:lnSpc>
            </a:pPr>
            <a:endParaRPr lang="ko-KR" altLang="en-US" sz="24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15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검색 기능</a:t>
            </a:r>
            <a:endParaRPr lang="en-US" altLang="ko-KR" sz="20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15000"/>
              </a:lnSpc>
            </a:pPr>
            <a:endParaRPr lang="ko-KR" altLang="en-US" sz="20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035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p7"/>
          <p:cNvCxnSpPr/>
          <p:nvPr/>
        </p:nvCxnSpPr>
        <p:spPr>
          <a:xfrm>
            <a:off x="723159" y="1309779"/>
            <a:ext cx="10800000" cy="0"/>
          </a:xfrm>
          <a:prstGeom prst="straightConnector1">
            <a:avLst/>
          </a:prstGeom>
          <a:noFill/>
          <a:ln w="22225" cap="flat" cmpd="sng">
            <a:solidFill>
              <a:srgbClr val="595959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89" name="Google Shape;289;p7"/>
          <p:cNvSpPr/>
          <p:nvPr/>
        </p:nvSpPr>
        <p:spPr>
          <a:xfrm>
            <a:off x="723159" y="1538557"/>
            <a:ext cx="585903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90" name="Google Shape;29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550" y="1490263"/>
            <a:ext cx="3523150" cy="4873165"/>
          </a:xfrm>
          <a:prstGeom prst="rect">
            <a:avLst/>
          </a:prstGeom>
          <a:noFill/>
          <a:ln w="31750" cap="flat" cmpd="sng">
            <a:solidFill>
              <a:srgbClr val="46ACA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91" name="Google Shape;291;p7"/>
          <p:cNvSpPr/>
          <p:nvPr/>
        </p:nvSpPr>
        <p:spPr>
          <a:xfrm>
            <a:off x="3836252" y="554275"/>
            <a:ext cx="4519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600" dirty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메인 페이지</a:t>
            </a:r>
            <a:endParaRPr sz="3600" dirty="0">
              <a:solidFill>
                <a:srgbClr val="46ACA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46ACA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93" name="Google Shape;29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0600" y="1490275"/>
            <a:ext cx="2640083" cy="487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2206C6-27BB-4C78-A6C4-480573EEE4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69" r="-1189" b="6112"/>
          <a:stretch/>
        </p:blipFill>
        <p:spPr>
          <a:xfrm>
            <a:off x="947137" y="1492156"/>
            <a:ext cx="2855213" cy="4873165"/>
          </a:xfrm>
          <a:prstGeom prst="rect">
            <a:avLst/>
          </a:prstGeom>
        </p:spPr>
      </p:pic>
      <p:sp>
        <p:nvSpPr>
          <p:cNvPr id="11" name="Google Shape;113;p1">
            <a:extLst>
              <a:ext uri="{FF2B5EF4-FFF2-40B4-BE49-F238E27FC236}">
                <a16:creationId xmlns:a16="http://schemas.microsoft.com/office/drawing/2014/main" id="{9E766B92-9B82-493C-AE37-3F1E27D235DC}"/>
              </a:ext>
            </a:extLst>
          </p:cNvPr>
          <p:cNvSpPr/>
          <p:nvPr/>
        </p:nvSpPr>
        <p:spPr>
          <a:xfrm>
            <a:off x="36673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 cap="flat" cmpd="sng">
            <a:solidFill>
              <a:srgbClr val="46ACA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" name="Google Shape;114;p1">
            <a:extLst>
              <a:ext uri="{FF2B5EF4-FFF2-40B4-BE49-F238E27FC236}">
                <a16:creationId xmlns:a16="http://schemas.microsoft.com/office/drawing/2014/main" id="{88A06280-B861-4739-857C-DC11E395066E}"/>
              </a:ext>
            </a:extLst>
          </p:cNvPr>
          <p:cNvSpPr/>
          <p:nvPr/>
        </p:nvSpPr>
        <p:spPr>
          <a:xfrm>
            <a:off x="252880" y="262082"/>
            <a:ext cx="11772000" cy="6408000"/>
          </a:xfrm>
          <a:prstGeom prst="roundRect">
            <a:avLst>
              <a:gd name="adj" fmla="val 5051"/>
            </a:avLst>
          </a:prstGeom>
          <a:noFill/>
          <a:ln w="3175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8675e94d4_6_8"/>
          <p:cNvSpPr/>
          <p:nvPr/>
        </p:nvSpPr>
        <p:spPr>
          <a:xfrm>
            <a:off x="4000176" y="528800"/>
            <a:ext cx="4199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3. </a:t>
            </a:r>
            <a:r>
              <a:rPr lang="ko-KR" altLang="en-US" sz="3600" dirty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약국 찾기</a:t>
            </a:r>
            <a:endParaRPr sz="3600" dirty="0">
              <a:solidFill>
                <a:srgbClr val="46ACA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277" name="Google Shape;277;g88675e94d4_6_8"/>
          <p:cNvCxnSpPr/>
          <p:nvPr/>
        </p:nvCxnSpPr>
        <p:spPr>
          <a:xfrm>
            <a:off x="723159" y="1309779"/>
            <a:ext cx="10800000" cy="0"/>
          </a:xfrm>
          <a:prstGeom prst="straightConnector1">
            <a:avLst/>
          </a:prstGeom>
          <a:noFill/>
          <a:ln w="22225" cap="flat" cmpd="sng">
            <a:solidFill>
              <a:srgbClr val="595959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78" name="Google Shape;278;g88675e94d4_6_8"/>
          <p:cNvSpPr/>
          <p:nvPr/>
        </p:nvSpPr>
        <p:spPr>
          <a:xfrm>
            <a:off x="723159" y="1538557"/>
            <a:ext cx="5859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7F7F7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79" name="Google Shape;279;g88675e94d4_6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300" y="1541213"/>
            <a:ext cx="2651837" cy="47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88675e94d4_6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3925" y="1538550"/>
            <a:ext cx="2651825" cy="473194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3;p1">
            <a:extLst>
              <a:ext uri="{FF2B5EF4-FFF2-40B4-BE49-F238E27FC236}">
                <a16:creationId xmlns:a16="http://schemas.microsoft.com/office/drawing/2014/main" id="{C309BD0B-4768-44D1-ACA1-CB0D9A77A2C8}"/>
              </a:ext>
            </a:extLst>
          </p:cNvPr>
          <p:cNvSpPr/>
          <p:nvPr/>
        </p:nvSpPr>
        <p:spPr>
          <a:xfrm>
            <a:off x="36673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 cap="flat" cmpd="sng">
            <a:solidFill>
              <a:srgbClr val="46ACA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" name="Google Shape;114;p1">
            <a:extLst>
              <a:ext uri="{FF2B5EF4-FFF2-40B4-BE49-F238E27FC236}">
                <a16:creationId xmlns:a16="http://schemas.microsoft.com/office/drawing/2014/main" id="{A3C964FE-A47A-47C6-B463-599E3602BDEB}"/>
              </a:ext>
            </a:extLst>
          </p:cNvPr>
          <p:cNvSpPr/>
          <p:nvPr/>
        </p:nvSpPr>
        <p:spPr>
          <a:xfrm>
            <a:off x="252880" y="262082"/>
            <a:ext cx="11772000" cy="6408000"/>
          </a:xfrm>
          <a:prstGeom prst="roundRect">
            <a:avLst>
              <a:gd name="adj" fmla="val 5051"/>
            </a:avLst>
          </a:prstGeom>
          <a:noFill/>
          <a:ln w="3175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5C574F-1EBD-4FC4-88D5-EFE6216539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69" r="-1189" b="6112"/>
          <a:stretch/>
        </p:blipFill>
        <p:spPr>
          <a:xfrm>
            <a:off x="4574516" y="1551018"/>
            <a:ext cx="2855213" cy="48731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808484-93DC-4DD1-8218-72D249A9A2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33" t="10468" r="71285" b="81759"/>
          <a:stretch/>
        </p:blipFill>
        <p:spPr>
          <a:xfrm>
            <a:off x="5646283" y="1396998"/>
            <a:ext cx="1292024" cy="12679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1261</Words>
  <Application>Microsoft Office PowerPoint</Application>
  <PresentationFormat>와이드스크린</PresentationFormat>
  <Paragraphs>201</Paragraphs>
  <Slides>16</Slides>
  <Notes>16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12롯데마트드림Medium</vt:lpstr>
      <vt:lpstr>Malgun Gothic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oh seokbin</cp:lastModifiedBy>
  <cp:revision>22</cp:revision>
  <dcterms:created xsi:type="dcterms:W3CDTF">2020-01-17T04:26:26Z</dcterms:created>
  <dcterms:modified xsi:type="dcterms:W3CDTF">2020-06-09T04:46:19Z</dcterms:modified>
</cp:coreProperties>
</file>